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66" r:id="rId4"/>
    <p:sldId id="267" r:id="rId5"/>
    <p:sldId id="257" r:id="rId6"/>
    <p:sldId id="258" r:id="rId7"/>
    <p:sldId id="259" r:id="rId8"/>
    <p:sldId id="260" r:id="rId9"/>
    <p:sldId id="261" r:id="rId10"/>
    <p:sldId id="262" r:id="rId11"/>
    <p:sldId id="263" r:id="rId12"/>
    <p:sldId id="264"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0"/>
    <p:restoredTop sz="94666"/>
  </p:normalViewPr>
  <p:slideViewPr>
    <p:cSldViewPr snapToGrid="0" snapToObjects="1">
      <p:cViewPr varScale="1">
        <p:scale>
          <a:sx n="92" d="100"/>
          <a:sy n="92" d="100"/>
        </p:scale>
        <p:origin x="70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DDCE79-A075-4442-B582-91E4BF2B49B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4EB4CA8-144B-A945-AEF7-B808338D26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posición de fecha 3">
            <a:extLst>
              <a:ext uri="{FF2B5EF4-FFF2-40B4-BE49-F238E27FC236}">
                <a16:creationId xmlns:a16="http://schemas.microsoft.com/office/drawing/2014/main" id="{4660046D-EB39-154A-AD1A-2AA8D6CBC442}"/>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5" name="Marcador de posición de pie de página 4">
            <a:extLst>
              <a:ext uri="{FF2B5EF4-FFF2-40B4-BE49-F238E27FC236}">
                <a16:creationId xmlns:a16="http://schemas.microsoft.com/office/drawing/2014/main" id="{F4F57037-0278-B94D-B1E1-366337437DC5}"/>
              </a:ext>
            </a:extLst>
          </p:cNvPr>
          <p:cNvSpPr>
            <a:spLocks noGrp="1"/>
          </p:cNvSpPr>
          <p:nvPr>
            <p:ph type="ftr" sz="quarter" idx="11"/>
          </p:nvPr>
        </p:nvSpPr>
        <p:spPr/>
        <p:txBody>
          <a:bodyPr/>
          <a:lstStyle/>
          <a:p>
            <a:endParaRPr lang="es-ES"/>
          </a:p>
        </p:txBody>
      </p:sp>
      <p:sp>
        <p:nvSpPr>
          <p:cNvPr id="6" name="Marcador de posición de número de diapositiva 5">
            <a:extLst>
              <a:ext uri="{FF2B5EF4-FFF2-40B4-BE49-F238E27FC236}">
                <a16:creationId xmlns:a16="http://schemas.microsoft.com/office/drawing/2014/main" id="{08514EF7-8401-3D41-87A2-95E3DD285332}"/>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2728566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49FD9E-259A-FA49-B9F1-76DE02CC5EE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442BAF-6B01-7249-8C19-C17C7289F06A}"/>
              </a:ext>
            </a:extLst>
          </p:cNvPr>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fecha 3">
            <a:extLst>
              <a:ext uri="{FF2B5EF4-FFF2-40B4-BE49-F238E27FC236}">
                <a16:creationId xmlns:a16="http://schemas.microsoft.com/office/drawing/2014/main" id="{ED6D32B4-13E2-CA4B-A0A4-F7F759D7392A}"/>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5" name="Marcador de posición de pie de página 4">
            <a:extLst>
              <a:ext uri="{FF2B5EF4-FFF2-40B4-BE49-F238E27FC236}">
                <a16:creationId xmlns:a16="http://schemas.microsoft.com/office/drawing/2014/main" id="{BE64173C-5152-DA4F-BA5F-C29887BB915F}"/>
              </a:ext>
            </a:extLst>
          </p:cNvPr>
          <p:cNvSpPr>
            <a:spLocks noGrp="1"/>
          </p:cNvSpPr>
          <p:nvPr>
            <p:ph type="ftr" sz="quarter" idx="11"/>
          </p:nvPr>
        </p:nvSpPr>
        <p:spPr/>
        <p:txBody>
          <a:bodyPr/>
          <a:lstStyle/>
          <a:p>
            <a:endParaRPr lang="es-ES"/>
          </a:p>
        </p:txBody>
      </p:sp>
      <p:sp>
        <p:nvSpPr>
          <p:cNvPr id="6" name="Marcador de posición de número de diapositiva 5">
            <a:extLst>
              <a:ext uri="{FF2B5EF4-FFF2-40B4-BE49-F238E27FC236}">
                <a16:creationId xmlns:a16="http://schemas.microsoft.com/office/drawing/2014/main" id="{1FFA8DA0-93E5-BE48-8FB0-F195F63B5F9A}"/>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2445864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7C9BC4-EB5C-7746-81FD-83318226A9C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posición de texto 2">
            <a:extLst>
              <a:ext uri="{FF2B5EF4-FFF2-40B4-BE49-F238E27FC236}">
                <a16:creationId xmlns:a16="http://schemas.microsoft.com/office/drawing/2014/main" id="{6AA54632-AACA-6147-9AEB-DB46FBA975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posición de fecha 3">
            <a:extLst>
              <a:ext uri="{FF2B5EF4-FFF2-40B4-BE49-F238E27FC236}">
                <a16:creationId xmlns:a16="http://schemas.microsoft.com/office/drawing/2014/main" id="{5C2340AB-57BD-5E40-8130-6B4F70CE504E}"/>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5" name="Marcador de posición de pie de página 4">
            <a:extLst>
              <a:ext uri="{FF2B5EF4-FFF2-40B4-BE49-F238E27FC236}">
                <a16:creationId xmlns:a16="http://schemas.microsoft.com/office/drawing/2014/main" id="{FFA56B1C-59F3-624A-BCFD-9DF93D7B370D}"/>
              </a:ext>
            </a:extLst>
          </p:cNvPr>
          <p:cNvSpPr>
            <a:spLocks noGrp="1"/>
          </p:cNvSpPr>
          <p:nvPr>
            <p:ph type="ftr" sz="quarter" idx="11"/>
          </p:nvPr>
        </p:nvSpPr>
        <p:spPr/>
        <p:txBody>
          <a:bodyPr/>
          <a:lstStyle/>
          <a:p>
            <a:endParaRPr lang="es-ES"/>
          </a:p>
        </p:txBody>
      </p:sp>
      <p:sp>
        <p:nvSpPr>
          <p:cNvPr id="6" name="Marcador de posición de número de diapositiva 5">
            <a:extLst>
              <a:ext uri="{FF2B5EF4-FFF2-40B4-BE49-F238E27FC236}">
                <a16:creationId xmlns:a16="http://schemas.microsoft.com/office/drawing/2014/main" id="{BD2C291C-84EA-A147-88AD-1AC9E506DB06}"/>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29710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1A6979-E024-FB46-9A7A-20BEF11AA9D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0BAA945-2054-0E4C-9DC9-A1C8D26E3D39}"/>
              </a:ext>
            </a:extLst>
          </p:cNvPr>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6E2923D-AAE2-C442-832A-32834EE88D91}"/>
              </a:ext>
            </a:extLst>
          </p:cNvPr>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osición de fecha 4">
            <a:extLst>
              <a:ext uri="{FF2B5EF4-FFF2-40B4-BE49-F238E27FC236}">
                <a16:creationId xmlns:a16="http://schemas.microsoft.com/office/drawing/2014/main" id="{2010201F-B4B8-9044-8033-1E43935AC382}"/>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6" name="Marcador de posición de pie de página 5">
            <a:extLst>
              <a:ext uri="{FF2B5EF4-FFF2-40B4-BE49-F238E27FC236}">
                <a16:creationId xmlns:a16="http://schemas.microsoft.com/office/drawing/2014/main" id="{E9361A80-324F-9444-A177-44584DF85353}"/>
              </a:ext>
            </a:extLst>
          </p:cNvPr>
          <p:cNvSpPr>
            <a:spLocks noGrp="1"/>
          </p:cNvSpPr>
          <p:nvPr>
            <p:ph type="ftr" sz="quarter" idx="11"/>
          </p:nvPr>
        </p:nvSpPr>
        <p:spPr/>
        <p:txBody>
          <a:bodyPr/>
          <a:lstStyle/>
          <a:p>
            <a:endParaRPr lang="es-ES"/>
          </a:p>
        </p:txBody>
      </p:sp>
      <p:sp>
        <p:nvSpPr>
          <p:cNvPr id="7" name="Marcador de posición de número de diapositiva 6">
            <a:extLst>
              <a:ext uri="{FF2B5EF4-FFF2-40B4-BE49-F238E27FC236}">
                <a16:creationId xmlns:a16="http://schemas.microsoft.com/office/drawing/2014/main" id="{D07B9D4C-EBA8-0541-8DD3-C22961A9EDE4}"/>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898816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8BE13B-FA1C-7947-B0A3-7FA4ABF4EB93}"/>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posición de texto 2">
            <a:extLst>
              <a:ext uri="{FF2B5EF4-FFF2-40B4-BE49-F238E27FC236}">
                <a16:creationId xmlns:a16="http://schemas.microsoft.com/office/drawing/2014/main" id="{9B99A32F-034A-B34E-B0AA-7C66F221EA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a:extLst>
              <a:ext uri="{FF2B5EF4-FFF2-40B4-BE49-F238E27FC236}">
                <a16:creationId xmlns:a16="http://schemas.microsoft.com/office/drawing/2014/main" id="{252CBA01-2573-0844-95C4-86F914116027}"/>
              </a:ext>
            </a:extLst>
          </p:cNvPr>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osición de texto 4">
            <a:extLst>
              <a:ext uri="{FF2B5EF4-FFF2-40B4-BE49-F238E27FC236}">
                <a16:creationId xmlns:a16="http://schemas.microsoft.com/office/drawing/2014/main" id="{B7120436-0CE4-3A4B-9998-6D4BCDC947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a:extLst>
              <a:ext uri="{FF2B5EF4-FFF2-40B4-BE49-F238E27FC236}">
                <a16:creationId xmlns:a16="http://schemas.microsoft.com/office/drawing/2014/main" id="{5EC632EF-796C-C842-8DFD-AE4B04DA3647}"/>
              </a:ext>
            </a:extLst>
          </p:cNvPr>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posición de fecha 6">
            <a:extLst>
              <a:ext uri="{FF2B5EF4-FFF2-40B4-BE49-F238E27FC236}">
                <a16:creationId xmlns:a16="http://schemas.microsoft.com/office/drawing/2014/main" id="{FB5A49F4-4ABB-3643-AD63-9B023C2EDA64}"/>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8" name="Marcador de posición de pie de página 7">
            <a:extLst>
              <a:ext uri="{FF2B5EF4-FFF2-40B4-BE49-F238E27FC236}">
                <a16:creationId xmlns:a16="http://schemas.microsoft.com/office/drawing/2014/main" id="{236D0D4A-9F0C-7049-91DF-8AB848C43FB1}"/>
              </a:ext>
            </a:extLst>
          </p:cNvPr>
          <p:cNvSpPr>
            <a:spLocks noGrp="1"/>
          </p:cNvSpPr>
          <p:nvPr>
            <p:ph type="ftr" sz="quarter" idx="11"/>
          </p:nvPr>
        </p:nvSpPr>
        <p:spPr/>
        <p:txBody>
          <a:bodyPr/>
          <a:lstStyle/>
          <a:p>
            <a:endParaRPr lang="es-ES"/>
          </a:p>
        </p:txBody>
      </p:sp>
      <p:sp>
        <p:nvSpPr>
          <p:cNvPr id="9" name="Marcador de posición de número de diapositiva 8">
            <a:extLst>
              <a:ext uri="{FF2B5EF4-FFF2-40B4-BE49-F238E27FC236}">
                <a16:creationId xmlns:a16="http://schemas.microsoft.com/office/drawing/2014/main" id="{B17AA594-A388-D948-B800-5B68E160412E}"/>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3294727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AB75BA-4992-D441-8F4B-DEB7EBE64C5B}"/>
              </a:ext>
            </a:extLst>
          </p:cNvPr>
          <p:cNvSpPr>
            <a:spLocks noGrp="1"/>
          </p:cNvSpPr>
          <p:nvPr>
            <p:ph type="title"/>
          </p:nvPr>
        </p:nvSpPr>
        <p:spPr/>
        <p:txBody>
          <a:bodyPr/>
          <a:lstStyle/>
          <a:p>
            <a:r>
              <a:rPr lang="es-ES"/>
              <a:t>Haga clic para modificar el estilo de título del patrón</a:t>
            </a:r>
          </a:p>
        </p:txBody>
      </p:sp>
      <p:sp>
        <p:nvSpPr>
          <p:cNvPr id="3" name="Marcador de posición de fecha 2">
            <a:extLst>
              <a:ext uri="{FF2B5EF4-FFF2-40B4-BE49-F238E27FC236}">
                <a16:creationId xmlns:a16="http://schemas.microsoft.com/office/drawing/2014/main" id="{C373B603-61E6-6C45-AD15-02201BDA5C74}"/>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4" name="Marcador de posición de pie de página 3">
            <a:extLst>
              <a:ext uri="{FF2B5EF4-FFF2-40B4-BE49-F238E27FC236}">
                <a16:creationId xmlns:a16="http://schemas.microsoft.com/office/drawing/2014/main" id="{75F8C272-338F-7A4D-907B-BCEAF8414F2C}"/>
              </a:ext>
            </a:extLst>
          </p:cNvPr>
          <p:cNvSpPr>
            <a:spLocks noGrp="1"/>
          </p:cNvSpPr>
          <p:nvPr>
            <p:ph type="ftr" sz="quarter" idx="11"/>
          </p:nvPr>
        </p:nvSpPr>
        <p:spPr/>
        <p:txBody>
          <a:bodyPr/>
          <a:lstStyle/>
          <a:p>
            <a:endParaRPr lang="es-ES"/>
          </a:p>
        </p:txBody>
      </p:sp>
      <p:sp>
        <p:nvSpPr>
          <p:cNvPr id="5" name="Marcador de posición de número de diapositiva 4">
            <a:extLst>
              <a:ext uri="{FF2B5EF4-FFF2-40B4-BE49-F238E27FC236}">
                <a16:creationId xmlns:a16="http://schemas.microsoft.com/office/drawing/2014/main" id="{B4DCF2F2-C39E-1B46-8AFB-41214C1640AC}"/>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2028314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a:extLst>
              <a:ext uri="{FF2B5EF4-FFF2-40B4-BE49-F238E27FC236}">
                <a16:creationId xmlns:a16="http://schemas.microsoft.com/office/drawing/2014/main" id="{0D749306-23AD-2441-9276-11096638F6CA}"/>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3" name="Marcador de posición de pie de página 2">
            <a:extLst>
              <a:ext uri="{FF2B5EF4-FFF2-40B4-BE49-F238E27FC236}">
                <a16:creationId xmlns:a16="http://schemas.microsoft.com/office/drawing/2014/main" id="{80D8D223-D43B-DF48-A1F9-32277CF6C9D6}"/>
              </a:ext>
            </a:extLst>
          </p:cNvPr>
          <p:cNvSpPr>
            <a:spLocks noGrp="1"/>
          </p:cNvSpPr>
          <p:nvPr>
            <p:ph type="ftr" sz="quarter" idx="11"/>
          </p:nvPr>
        </p:nvSpPr>
        <p:spPr/>
        <p:txBody>
          <a:bodyPr/>
          <a:lstStyle/>
          <a:p>
            <a:endParaRPr lang="es-ES"/>
          </a:p>
        </p:txBody>
      </p:sp>
      <p:sp>
        <p:nvSpPr>
          <p:cNvPr id="4" name="Marcador de posición de número de diapositiva 3">
            <a:extLst>
              <a:ext uri="{FF2B5EF4-FFF2-40B4-BE49-F238E27FC236}">
                <a16:creationId xmlns:a16="http://schemas.microsoft.com/office/drawing/2014/main" id="{761D0DC5-6A18-604E-AF76-DFE721750E5D}"/>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284798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descrip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07CD93-8357-1443-883D-E1B9F38DBB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67BEFB6-7615-DB47-8AA7-26BDE74238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texto 3">
            <a:extLst>
              <a:ext uri="{FF2B5EF4-FFF2-40B4-BE49-F238E27FC236}">
                <a16:creationId xmlns:a16="http://schemas.microsoft.com/office/drawing/2014/main" id="{5BE79DA2-A310-5847-9778-8A77B4D01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osición de fecha 4">
            <a:extLst>
              <a:ext uri="{FF2B5EF4-FFF2-40B4-BE49-F238E27FC236}">
                <a16:creationId xmlns:a16="http://schemas.microsoft.com/office/drawing/2014/main" id="{6076B84E-A2F2-3741-8D89-DD424D140768}"/>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6" name="Marcador de posición de pie de página 5">
            <a:extLst>
              <a:ext uri="{FF2B5EF4-FFF2-40B4-BE49-F238E27FC236}">
                <a16:creationId xmlns:a16="http://schemas.microsoft.com/office/drawing/2014/main" id="{B6B546B8-7FAA-014F-BBEA-B60F38FAE435}"/>
              </a:ext>
            </a:extLst>
          </p:cNvPr>
          <p:cNvSpPr>
            <a:spLocks noGrp="1"/>
          </p:cNvSpPr>
          <p:nvPr>
            <p:ph type="ftr" sz="quarter" idx="11"/>
          </p:nvPr>
        </p:nvSpPr>
        <p:spPr/>
        <p:txBody>
          <a:bodyPr/>
          <a:lstStyle/>
          <a:p>
            <a:endParaRPr lang="es-ES"/>
          </a:p>
        </p:txBody>
      </p:sp>
      <p:sp>
        <p:nvSpPr>
          <p:cNvPr id="7" name="Marcador de posición de número de diapositiva 6">
            <a:extLst>
              <a:ext uri="{FF2B5EF4-FFF2-40B4-BE49-F238E27FC236}">
                <a16:creationId xmlns:a16="http://schemas.microsoft.com/office/drawing/2014/main" id="{6C137AE7-A538-0742-B9F6-45784856859E}"/>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3807850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descrip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DC357F-796C-0E40-8387-23F8C65BBB9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DF281F7-D75F-D141-B9CA-094AB7E99A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posición de texto 3">
            <a:extLst>
              <a:ext uri="{FF2B5EF4-FFF2-40B4-BE49-F238E27FC236}">
                <a16:creationId xmlns:a16="http://schemas.microsoft.com/office/drawing/2014/main" id="{30879482-3773-7A4F-B863-E7B3B1C468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osición de fecha 4">
            <a:extLst>
              <a:ext uri="{FF2B5EF4-FFF2-40B4-BE49-F238E27FC236}">
                <a16:creationId xmlns:a16="http://schemas.microsoft.com/office/drawing/2014/main" id="{74368E04-C6E2-194F-9C24-EB433A1221E1}"/>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6" name="Marcador de posición de pie de página 5">
            <a:extLst>
              <a:ext uri="{FF2B5EF4-FFF2-40B4-BE49-F238E27FC236}">
                <a16:creationId xmlns:a16="http://schemas.microsoft.com/office/drawing/2014/main" id="{3005CE92-A596-EF40-BE49-C127774A8227}"/>
              </a:ext>
            </a:extLst>
          </p:cNvPr>
          <p:cNvSpPr>
            <a:spLocks noGrp="1"/>
          </p:cNvSpPr>
          <p:nvPr>
            <p:ph type="ftr" sz="quarter" idx="11"/>
          </p:nvPr>
        </p:nvSpPr>
        <p:spPr/>
        <p:txBody>
          <a:bodyPr/>
          <a:lstStyle/>
          <a:p>
            <a:endParaRPr lang="es-ES"/>
          </a:p>
        </p:txBody>
      </p:sp>
      <p:sp>
        <p:nvSpPr>
          <p:cNvPr id="7" name="Marcador de posición de número de diapositiva 6">
            <a:extLst>
              <a:ext uri="{FF2B5EF4-FFF2-40B4-BE49-F238E27FC236}">
                <a16:creationId xmlns:a16="http://schemas.microsoft.com/office/drawing/2014/main" id="{AEE08D57-6E32-424C-BBFB-80898DB73083}"/>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2359878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E2C556-18F2-0C4A-9CF6-B52FAC04ADDE}"/>
              </a:ext>
            </a:extLst>
          </p:cNvPr>
          <p:cNvSpPr>
            <a:spLocks noGrp="1"/>
          </p:cNvSpPr>
          <p:nvPr>
            <p:ph type="title"/>
          </p:nvPr>
        </p:nvSpPr>
        <p:spPr/>
        <p:txBody>
          <a:bodyPr/>
          <a:lstStyle/>
          <a:p>
            <a:r>
              <a:rPr lang="es-ES"/>
              <a:t>Haga clic para modificar el estilo de título del patrón</a:t>
            </a:r>
          </a:p>
        </p:txBody>
      </p:sp>
      <p:sp>
        <p:nvSpPr>
          <p:cNvPr id="3" name="Marcador de posición de texto vertical 2">
            <a:extLst>
              <a:ext uri="{FF2B5EF4-FFF2-40B4-BE49-F238E27FC236}">
                <a16:creationId xmlns:a16="http://schemas.microsoft.com/office/drawing/2014/main" id="{DF406158-8977-5445-9B38-9CFA33CA3DA6}"/>
              </a:ext>
            </a:extLst>
          </p:cNvPr>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fecha 3">
            <a:extLst>
              <a:ext uri="{FF2B5EF4-FFF2-40B4-BE49-F238E27FC236}">
                <a16:creationId xmlns:a16="http://schemas.microsoft.com/office/drawing/2014/main" id="{7ED8C4D7-F041-E940-9291-A005EACDB60B}"/>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5" name="Marcador de posición de pie de página 4">
            <a:extLst>
              <a:ext uri="{FF2B5EF4-FFF2-40B4-BE49-F238E27FC236}">
                <a16:creationId xmlns:a16="http://schemas.microsoft.com/office/drawing/2014/main" id="{BCF559CC-5118-A546-8294-075B220975B7}"/>
              </a:ext>
            </a:extLst>
          </p:cNvPr>
          <p:cNvSpPr>
            <a:spLocks noGrp="1"/>
          </p:cNvSpPr>
          <p:nvPr>
            <p:ph type="ftr" sz="quarter" idx="11"/>
          </p:nvPr>
        </p:nvSpPr>
        <p:spPr/>
        <p:txBody>
          <a:bodyPr/>
          <a:lstStyle/>
          <a:p>
            <a:endParaRPr lang="es-ES"/>
          </a:p>
        </p:txBody>
      </p:sp>
      <p:sp>
        <p:nvSpPr>
          <p:cNvPr id="6" name="Marcador de posición de número de diapositiva 5">
            <a:extLst>
              <a:ext uri="{FF2B5EF4-FFF2-40B4-BE49-F238E27FC236}">
                <a16:creationId xmlns:a16="http://schemas.microsoft.com/office/drawing/2014/main" id="{46EA9FAD-3FFB-A340-AEA4-393A6BFEF674}"/>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1013622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713F09E-B030-E142-8128-40F7E0523B1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posición de texto vertical 2">
            <a:extLst>
              <a:ext uri="{FF2B5EF4-FFF2-40B4-BE49-F238E27FC236}">
                <a16:creationId xmlns:a16="http://schemas.microsoft.com/office/drawing/2014/main" id="{0C48C7EA-EC0C-9B4A-8846-5C54711A6BB4}"/>
              </a:ext>
            </a:extLst>
          </p:cNvPr>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fecha 3">
            <a:extLst>
              <a:ext uri="{FF2B5EF4-FFF2-40B4-BE49-F238E27FC236}">
                <a16:creationId xmlns:a16="http://schemas.microsoft.com/office/drawing/2014/main" id="{27CC6ABC-2059-7945-A21E-A19F3A261D90}"/>
              </a:ext>
            </a:extLst>
          </p:cNvPr>
          <p:cNvSpPr>
            <a:spLocks noGrp="1"/>
          </p:cNvSpPr>
          <p:nvPr>
            <p:ph type="dt" sz="half" idx="10"/>
          </p:nvPr>
        </p:nvSpPr>
        <p:spPr/>
        <p:txBody>
          <a:bodyPr/>
          <a:lstStyle/>
          <a:p>
            <a:fld id="{A447D8DA-2649-8C46-A6E2-5CCBDAD923D4}" type="datetimeFigureOut">
              <a:rPr lang="es-ES" smtClean="0"/>
              <a:pPr/>
              <a:t>22/05/2025</a:t>
            </a:fld>
            <a:endParaRPr lang="es-ES"/>
          </a:p>
        </p:txBody>
      </p:sp>
      <p:sp>
        <p:nvSpPr>
          <p:cNvPr id="5" name="Marcador de posición de pie de página 4">
            <a:extLst>
              <a:ext uri="{FF2B5EF4-FFF2-40B4-BE49-F238E27FC236}">
                <a16:creationId xmlns:a16="http://schemas.microsoft.com/office/drawing/2014/main" id="{1E6FEAD4-D04E-3445-9047-85B75623B040}"/>
              </a:ext>
            </a:extLst>
          </p:cNvPr>
          <p:cNvSpPr>
            <a:spLocks noGrp="1"/>
          </p:cNvSpPr>
          <p:nvPr>
            <p:ph type="ftr" sz="quarter" idx="11"/>
          </p:nvPr>
        </p:nvSpPr>
        <p:spPr/>
        <p:txBody>
          <a:bodyPr/>
          <a:lstStyle/>
          <a:p>
            <a:endParaRPr lang="es-ES"/>
          </a:p>
        </p:txBody>
      </p:sp>
      <p:sp>
        <p:nvSpPr>
          <p:cNvPr id="6" name="Marcador de posición de número de diapositiva 5">
            <a:extLst>
              <a:ext uri="{FF2B5EF4-FFF2-40B4-BE49-F238E27FC236}">
                <a16:creationId xmlns:a16="http://schemas.microsoft.com/office/drawing/2014/main" id="{84552A98-60DD-594A-B3AB-DC94062CB1E7}"/>
              </a:ext>
            </a:extLst>
          </p:cNvPr>
          <p:cNvSpPr>
            <a:spLocks noGrp="1"/>
          </p:cNvSpPr>
          <p:nvPr>
            <p:ph type="sldNum" sz="quarter" idx="12"/>
          </p:nvPr>
        </p:nvSpPr>
        <p:spPr/>
        <p:txBody>
          <a:bodyPr/>
          <a:lstStyle/>
          <a:p>
            <a:fld id="{19CABC58-C5D8-4044-95D4-B713BF5653B6}" type="slidenum">
              <a:rPr lang="es-ES" smtClean="0"/>
              <a:pPr/>
              <a:t>‹Nº›</a:t>
            </a:fld>
            <a:endParaRPr lang="es-ES"/>
          </a:p>
        </p:txBody>
      </p:sp>
    </p:spTree>
    <p:extLst>
      <p:ext uri="{BB962C8B-B14F-4D97-AF65-F5344CB8AC3E}">
        <p14:creationId xmlns:p14="http://schemas.microsoft.com/office/powerpoint/2010/main" val="180972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a:extLst>
              <a:ext uri="{FF2B5EF4-FFF2-40B4-BE49-F238E27FC236}">
                <a16:creationId xmlns:a16="http://schemas.microsoft.com/office/drawing/2014/main" id="{22AC230A-0D37-414D-AA83-44324E0E22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posición de texto 2">
            <a:extLst>
              <a:ext uri="{FF2B5EF4-FFF2-40B4-BE49-F238E27FC236}">
                <a16:creationId xmlns:a16="http://schemas.microsoft.com/office/drawing/2014/main" id="{A2AD2B79-45DF-4041-BA07-8E0EDE42D4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fecha 3">
            <a:extLst>
              <a:ext uri="{FF2B5EF4-FFF2-40B4-BE49-F238E27FC236}">
                <a16:creationId xmlns:a16="http://schemas.microsoft.com/office/drawing/2014/main" id="{3A8FF229-7F4F-464C-9F71-B3BCA62785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47D8DA-2649-8C46-A6E2-5CCBDAD923D4}" type="datetimeFigureOut">
              <a:rPr lang="es-ES" smtClean="0"/>
              <a:pPr/>
              <a:t>22/05/2025</a:t>
            </a:fld>
            <a:endParaRPr lang="es-ES"/>
          </a:p>
        </p:txBody>
      </p:sp>
      <p:sp>
        <p:nvSpPr>
          <p:cNvPr id="5" name="Marcador de posición de pie de página 4">
            <a:extLst>
              <a:ext uri="{FF2B5EF4-FFF2-40B4-BE49-F238E27FC236}">
                <a16:creationId xmlns:a16="http://schemas.microsoft.com/office/drawing/2014/main" id="{188B0568-BC7A-004E-9BBB-6F550379B1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posición de número de diapositiva 5">
            <a:extLst>
              <a:ext uri="{FF2B5EF4-FFF2-40B4-BE49-F238E27FC236}">
                <a16:creationId xmlns:a16="http://schemas.microsoft.com/office/drawing/2014/main" id="{B75FDE45-FC9F-0648-A98D-0330D9C2AD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ABC58-C5D8-4044-95D4-B713BF5653B6}" type="slidenum">
              <a:rPr lang="es-ES" smtClean="0"/>
              <a:pPr/>
              <a:t>‹Nº›</a:t>
            </a:fld>
            <a:endParaRPr lang="es-ES"/>
          </a:p>
        </p:txBody>
      </p:sp>
    </p:spTree>
    <p:extLst>
      <p:ext uri="{BB962C8B-B14F-4D97-AF65-F5344CB8AC3E}">
        <p14:creationId xmlns:p14="http://schemas.microsoft.com/office/powerpoint/2010/main" val="3332305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educa.jcyl.es/universidad/es/servicio-ensenanza-universitaria/admision-ensenanzas-universitarias-oficiales-grado-universi/parametros-ponderacion-curso-2024-2025"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educa.jcyl.es/universidad/es/servicio-ensenanza-universitaria/acceso-universidades-publicas-castilla-leo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educa.jcyl.es/universidad/es/servicio-ensenanza-universitaria/admision-ensenanzas-universitarias-oficiales-grado-universi"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duca.jcyl.es/universidad/es/servicio-ensenanza-universitaria/admision-ensenanzas-universitarias-oficiales-grado-universi/parametros-ponderacion-curso-2023-2024" TargetMode="External"/><Relationship Id="rId2" Type="http://schemas.openxmlformats.org/officeDocument/2006/relationships/hyperlink" Target="https://www.educa.jcyl.es/universidad/es/servicio-ensenanza-universitaria/acceso-universidades-publicas-castilla-leon" TargetMode="External"/><Relationship Id="rId1" Type="http://schemas.openxmlformats.org/officeDocument/2006/relationships/slideLayout" Target="../slideLayouts/slideLayout2.xml"/><Relationship Id="rId6" Type="http://schemas.openxmlformats.org/officeDocument/2006/relationships/hyperlink" Target="https://www.usal.es/examenes-evaluacion-de-bachillerato-para-el-acceso-la-universidad" TargetMode="External"/><Relationship Id="rId5" Type="http://schemas.openxmlformats.org/officeDocument/2006/relationships/hyperlink" Target="https://admision.uva.es/export/sites/admision/" TargetMode="External"/><Relationship Id="rId4" Type="http://schemas.openxmlformats.org/officeDocument/2006/relationships/hyperlink" Target="https://www.educa.jcyl.es/universidad/es/servicio-ensenanza-universitaria/admision-ensenanzas-universitarias-oficiales-grado-univers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C12B48-4882-6048-AC93-B607ADF0E322}"/>
              </a:ext>
            </a:extLst>
          </p:cNvPr>
          <p:cNvSpPr/>
          <p:nvPr/>
        </p:nvSpPr>
        <p:spPr>
          <a:xfrm>
            <a:off x="83762" y="1128585"/>
            <a:ext cx="11894180" cy="5081634"/>
          </a:xfrm>
          <a:prstGeom prst="rect">
            <a:avLst/>
          </a:prstGeom>
        </p:spPr>
        <p:txBody>
          <a:bodyPr wrap="square" anchor="ctr">
            <a:spAutoFit/>
          </a:bodyPr>
          <a:lstStyle/>
          <a:p>
            <a:pPr marL="240030" marR="95250" indent="-2540" algn="ctr">
              <a:lnSpc>
                <a:spcPct val="200000"/>
              </a:lnSpc>
              <a:spcAft>
                <a:spcPts val="0"/>
              </a:spcAft>
            </a:pP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GUÍA</a:t>
            </a:r>
            <a:r>
              <a:rPr lang="es-ES" sz="4000" b="1" spc="85"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INFORMATIVA DE</a:t>
            </a:r>
            <a:r>
              <a:rPr lang="es-ES" sz="4000" b="1" spc="25"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LA PRUEBA </a:t>
            </a:r>
            <a:r>
              <a:rPr lang="es-ES" sz="4000" b="1" spc="55"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PARA</a:t>
            </a:r>
            <a:r>
              <a:rPr lang="es-ES" sz="4000" b="1" spc="115"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EL</a:t>
            </a:r>
            <a:r>
              <a:rPr lang="es-ES" sz="4000" b="1" spc="95"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ACCESO</a:t>
            </a:r>
            <a:r>
              <a:rPr lang="es-ES" sz="4000" b="1" spc="270"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A LA</a:t>
            </a:r>
            <a:r>
              <a:rPr lang="es-ES" sz="4000" b="1" spc="90"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UNIVERSIDAD </a:t>
            </a:r>
            <a:r>
              <a:rPr lang="es-ES" sz="4000" b="1" spc="5"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DE CASTILLA</a:t>
            </a:r>
            <a:r>
              <a:rPr lang="es-ES" sz="4000" b="1" spc="215"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Y</a:t>
            </a:r>
            <a:r>
              <a:rPr lang="es-ES" sz="4000" b="1" spc="20"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LEÓN</a:t>
            </a:r>
            <a:r>
              <a:rPr lang="es-ES" sz="4000" b="1" spc="130"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PARA</a:t>
            </a:r>
            <a:r>
              <a:rPr lang="es-ES" sz="4000" b="1" spc="120"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EL</a:t>
            </a:r>
            <a:r>
              <a:rPr lang="es-ES" sz="4000" b="1" spc="60"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CURSO</a:t>
            </a:r>
            <a:r>
              <a:rPr lang="es-ES" sz="4000" b="1" spc="185"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s-ES" sz="40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2024-25</a:t>
            </a:r>
          </a:p>
          <a:p>
            <a:pPr marL="240030" marR="95250" indent="-2540" algn="ctr">
              <a:lnSpc>
                <a:spcPct val="200000"/>
              </a:lnSpc>
              <a:spcAft>
                <a:spcPts val="0"/>
              </a:spcAft>
            </a:pPr>
            <a:endParaRPr lang="es-ES" sz="1200" b="1" dirty="0">
              <a:solidFill>
                <a:schemeClr val="accent6">
                  <a:lumMod val="75000"/>
                </a:schemeClr>
              </a:solidFill>
              <a:latin typeface="Times New Roman" panose="02020603050405020304" pitchFamily="18" charset="0"/>
              <a:ea typeface="Arial" panose="020B0604020202020204" pitchFamily="34" charset="0"/>
              <a:cs typeface="Times New Roman" panose="02020603050405020304" pitchFamily="18" charset="0"/>
            </a:endParaRPr>
          </a:p>
          <a:p>
            <a:pPr marL="240030" marR="95250" indent="-2540" algn="just"/>
            <a:r>
              <a:rPr lang="es-ES" sz="1600" dirty="0">
                <a:latin typeface="Times New Roman" panose="02020603050405020304" pitchFamily="18" charset="0"/>
                <a:cs typeface="Times New Roman" panose="02020603050405020304" pitchFamily="18" charset="0"/>
              </a:rPr>
              <a:t>La Comisión Organizadora de la Prueba de Acceso a la Universidad de Castilla y León, creada mediante Orden EDU/1225/2024, de 14 de noviembre (“Boletín Oficial de Castilla y León” de 21 de noviembre), reunida el 21 de marzo de 2025, ha tomado los siguientes acuerdos:</a:t>
            </a:r>
            <a:r>
              <a:rPr lang="es-ES" sz="3200" dirty="0">
                <a:effectLst/>
                <a:latin typeface="Calibri" panose="020F0502020204030204" pitchFamily="34" charset="0"/>
                <a:ea typeface="Calibri" panose="020F0502020204030204" pitchFamily="34" charset="0"/>
                <a:cs typeface="Times New Roman" panose="02020603050405020304" pitchFamily="18" charset="0"/>
              </a:rPr>
              <a:t> </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972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426027" y="475173"/>
            <a:ext cx="6964717" cy="4755843"/>
          </a:xfrm>
          <a:prstGeom prst="rect">
            <a:avLst/>
          </a:prstGeom>
          <a:noFill/>
          <a:ln w="9525">
            <a:noFill/>
            <a:miter lim="800000"/>
            <a:headEnd/>
            <a:tailEnd/>
          </a:ln>
        </p:spPr>
      </p:pic>
      <p:sp>
        <p:nvSpPr>
          <p:cNvPr id="3" name="CuadroTexto 2">
            <a:extLst>
              <a:ext uri="{FF2B5EF4-FFF2-40B4-BE49-F238E27FC236}">
                <a16:creationId xmlns:a16="http://schemas.microsoft.com/office/drawing/2014/main" id="{23ED37AB-53DD-4EBF-9B27-F2BF1CF41C8D}"/>
              </a:ext>
            </a:extLst>
          </p:cNvPr>
          <p:cNvSpPr txBox="1"/>
          <p:nvPr/>
        </p:nvSpPr>
        <p:spPr>
          <a:xfrm>
            <a:off x="6660573" y="4512073"/>
            <a:ext cx="5195454" cy="369332"/>
          </a:xfrm>
          <a:prstGeom prst="rect">
            <a:avLst/>
          </a:prstGeom>
          <a:noFill/>
        </p:spPr>
        <p:txBody>
          <a:bodyPr wrap="square" rtlCol="0">
            <a:spAutoFit/>
          </a:bodyPr>
          <a:lstStyle/>
          <a:p>
            <a:r>
              <a:rPr lang="en-US" dirty="0"/>
              <a:t>Escuela </a:t>
            </a:r>
            <a:r>
              <a:rPr lang="en-US" dirty="0" err="1"/>
              <a:t>Oficial</a:t>
            </a:r>
            <a:r>
              <a:rPr lang="en-US" dirty="0"/>
              <a:t> de </a:t>
            </a:r>
            <a:r>
              <a:rPr lang="en-US" dirty="0" err="1"/>
              <a:t>Idiomas</a:t>
            </a:r>
            <a:r>
              <a:rPr lang="en-US" dirty="0"/>
              <a:t>, Isaac Peral s/n - Palencia</a:t>
            </a:r>
          </a:p>
        </p:txBody>
      </p:sp>
      <p:sp>
        <p:nvSpPr>
          <p:cNvPr id="4" name="CuadroTexto 3">
            <a:extLst>
              <a:ext uri="{FF2B5EF4-FFF2-40B4-BE49-F238E27FC236}">
                <a16:creationId xmlns:a16="http://schemas.microsoft.com/office/drawing/2014/main" id="{81CE5474-60DC-4D55-9CF7-4FE41852EAD9}"/>
              </a:ext>
            </a:extLst>
          </p:cNvPr>
          <p:cNvSpPr txBox="1"/>
          <p:nvPr/>
        </p:nvSpPr>
        <p:spPr>
          <a:xfrm>
            <a:off x="6671571" y="3849975"/>
            <a:ext cx="4891837" cy="369332"/>
          </a:xfrm>
          <a:prstGeom prst="rect">
            <a:avLst/>
          </a:prstGeom>
          <a:noFill/>
        </p:spPr>
        <p:txBody>
          <a:bodyPr wrap="square" rtlCol="0">
            <a:spAutoFit/>
          </a:bodyPr>
          <a:lstStyle/>
          <a:p>
            <a:r>
              <a:rPr lang="en-US"/>
              <a:t>IES Alonso Berruguete, Ponce de León, 2 - Palencia</a:t>
            </a:r>
            <a:endParaRPr lang="en-US" dirty="0"/>
          </a:p>
        </p:txBody>
      </p:sp>
    </p:spTree>
    <p:extLst>
      <p:ext uri="{BB962C8B-B14F-4D97-AF65-F5344CB8AC3E}">
        <p14:creationId xmlns:p14="http://schemas.microsoft.com/office/powerpoint/2010/main" val="2600701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2916195" y="0"/>
            <a:ext cx="6134792" cy="6858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9845E0-62C8-4999-8724-82389F4CD229}"/>
              </a:ext>
            </a:extLst>
          </p:cNvPr>
          <p:cNvSpPr>
            <a:spLocks noGrp="1"/>
          </p:cNvSpPr>
          <p:nvPr>
            <p:ph type="title"/>
          </p:nvPr>
        </p:nvSpPr>
        <p:spPr>
          <a:xfrm>
            <a:off x="838200" y="365125"/>
            <a:ext cx="10515600" cy="517002"/>
          </a:xfrm>
        </p:spPr>
        <p:txBody>
          <a:bodyPr>
            <a:normAutofit/>
          </a:bodyPr>
          <a:lstStyle/>
          <a:p>
            <a:pPr algn="ctr"/>
            <a:r>
              <a:rPr lang="en-US" sz="2400" b="1" dirty="0">
                <a:solidFill>
                  <a:srgbClr val="0070C0"/>
                </a:solidFill>
                <a:latin typeface="Times New Roman" panose="02020603050405020304" pitchFamily="18" charset="0"/>
                <a:cs typeface="Times New Roman" panose="02020603050405020304" pitchFamily="18" charset="0"/>
              </a:rPr>
              <a:t>INSCRIPCIÓN: PROCEDIMIENTO, LUGARES Y PLAZO</a:t>
            </a:r>
          </a:p>
        </p:txBody>
      </p:sp>
      <p:sp>
        <p:nvSpPr>
          <p:cNvPr id="3" name="Marcador de contenido 2">
            <a:extLst>
              <a:ext uri="{FF2B5EF4-FFF2-40B4-BE49-F238E27FC236}">
                <a16:creationId xmlns:a16="http://schemas.microsoft.com/office/drawing/2014/main" id="{50450AD2-07C1-43A1-B66C-017F30977171}"/>
              </a:ext>
            </a:extLst>
          </p:cNvPr>
          <p:cNvSpPr>
            <a:spLocks noGrp="1"/>
          </p:cNvSpPr>
          <p:nvPr>
            <p:ph idx="1"/>
          </p:nvPr>
        </p:nvSpPr>
        <p:spPr>
          <a:xfrm>
            <a:off x="838200" y="1581373"/>
            <a:ext cx="10515600" cy="4324575"/>
          </a:xfrm>
        </p:spPr>
        <p:txBody>
          <a:bodyPr/>
          <a:lstStyle/>
          <a:p>
            <a:r>
              <a:rPr lang="es-ES" dirty="0"/>
              <a:t>Los plazos de matriculación son: desde el </a:t>
            </a:r>
            <a:r>
              <a:rPr lang="es-ES" b="1" dirty="0"/>
              <a:t>26 de mayo hasta las 12 horas del 29 de mayo </a:t>
            </a:r>
            <a:r>
              <a:rPr lang="es-ES" dirty="0"/>
              <a:t>(Convocatoria Ordinaria 2025) y desde </a:t>
            </a:r>
            <a:r>
              <a:rPr lang="es-ES" b="1" dirty="0"/>
              <a:t>el 23 de junio hasta las 12 </a:t>
            </a:r>
            <a:r>
              <a:rPr lang="en-US" b="1" dirty="0"/>
              <a:t>horas del 26 de </a:t>
            </a:r>
            <a:r>
              <a:rPr lang="en-US" b="1" dirty="0" err="1"/>
              <a:t>junio</a:t>
            </a:r>
            <a:r>
              <a:rPr lang="en-US" b="1" dirty="0"/>
              <a:t> </a:t>
            </a:r>
            <a:r>
              <a:rPr lang="en-US" dirty="0"/>
              <a:t>(</a:t>
            </a:r>
            <a:r>
              <a:rPr lang="en-US" dirty="0" err="1"/>
              <a:t>Convocatoria</a:t>
            </a:r>
            <a:r>
              <a:rPr lang="en-US" dirty="0"/>
              <a:t> </a:t>
            </a:r>
            <a:r>
              <a:rPr lang="en-US" dirty="0" err="1"/>
              <a:t>Extraordinaria</a:t>
            </a:r>
            <a:r>
              <a:rPr lang="en-US" dirty="0"/>
              <a:t> de 2025).</a:t>
            </a:r>
          </a:p>
          <a:p>
            <a:r>
              <a:rPr lang="es-ES" dirty="0"/>
              <a:t>Documentación a presentar:</a:t>
            </a:r>
          </a:p>
          <a:p>
            <a:pPr lvl="1">
              <a:buFont typeface="Wingdings" panose="05000000000000000000" pitchFamily="2" charset="2"/>
              <a:buChar char="Ø"/>
            </a:pPr>
            <a:r>
              <a:rPr lang="es-ES" dirty="0"/>
              <a:t>Fotocopia de DNI (si no se permite a la UVA consultar los datos)</a:t>
            </a:r>
          </a:p>
          <a:p>
            <a:pPr lvl="1">
              <a:buFont typeface="Wingdings" panose="05000000000000000000" pitchFamily="2" charset="2"/>
              <a:buChar char="Ø"/>
            </a:pPr>
            <a:r>
              <a:rPr lang="es-ES" dirty="0"/>
              <a:t>Solicitud de título</a:t>
            </a:r>
          </a:p>
          <a:p>
            <a:pPr lvl="1">
              <a:buFont typeface="Wingdings" panose="05000000000000000000" pitchFamily="2" charset="2"/>
              <a:buChar char="Ø"/>
            </a:pPr>
            <a:r>
              <a:rPr lang="es-ES" dirty="0"/>
              <a:t>Solicitud de matrícula</a:t>
            </a:r>
          </a:p>
          <a:p>
            <a:pPr lvl="1">
              <a:buFont typeface="Wingdings" panose="05000000000000000000" pitchFamily="2" charset="2"/>
              <a:buChar char="Ø"/>
            </a:pPr>
            <a:r>
              <a:rPr lang="es-ES" dirty="0"/>
              <a:t>Carta de pago (primero se obtiene en la Secretaría, se paga en el Banco de Santander y se presenta en la secretaría)</a:t>
            </a:r>
          </a:p>
          <a:p>
            <a:pPr marL="0" indent="0">
              <a:buNone/>
            </a:pPr>
            <a:endParaRPr lang="en-US" dirty="0"/>
          </a:p>
        </p:txBody>
      </p:sp>
    </p:spTree>
    <p:extLst>
      <p:ext uri="{BB962C8B-B14F-4D97-AF65-F5344CB8AC3E}">
        <p14:creationId xmlns:p14="http://schemas.microsoft.com/office/powerpoint/2010/main" val="2082112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4BD84A-AECD-C241-B436-4C1CB0029D36}"/>
              </a:ext>
            </a:extLst>
          </p:cNvPr>
          <p:cNvSpPr>
            <a:spLocks noGrp="1"/>
          </p:cNvSpPr>
          <p:nvPr>
            <p:ph type="title"/>
          </p:nvPr>
        </p:nvSpPr>
        <p:spPr/>
        <p:txBody>
          <a:bodyPr>
            <a:normAutofit/>
          </a:bodyPr>
          <a:lstStyle/>
          <a:p>
            <a:pPr algn="ctr"/>
            <a:r>
              <a:rPr lang="en-US" b="1" dirty="0"/>
              <a:t>	</a:t>
            </a:r>
            <a:r>
              <a:rPr lang="en-US" dirty="0">
                <a:solidFill>
                  <a:schemeClr val="accent6">
                    <a:lumMod val="75000"/>
                  </a:schemeClr>
                </a:solidFill>
              </a:rPr>
              <a:t> </a:t>
            </a:r>
            <a:r>
              <a:rPr lang="en-US" sz="2200" b="1" dirty="0">
                <a:solidFill>
                  <a:srgbClr val="0070C0"/>
                </a:solidFill>
                <a:latin typeface="Times New Roman" panose="02020603050405020304" pitchFamily="18" charset="0"/>
                <a:cs typeface="Times New Roman" panose="02020603050405020304" pitchFamily="18" charset="0"/>
              </a:rPr>
              <a:t>DESTINATARIOS  DE   LA   PRUEBA PARA   EL ACCESO A LA UNIVERSIDAD</a:t>
            </a:r>
            <a:endParaRPr lang="es-ES" dirty="0">
              <a:solidFill>
                <a:srgbClr val="0070C0"/>
              </a:solidFill>
            </a:endParaRPr>
          </a:p>
        </p:txBody>
      </p:sp>
      <p:sp>
        <p:nvSpPr>
          <p:cNvPr id="3" name="Marcador de contenido 2">
            <a:extLst>
              <a:ext uri="{FF2B5EF4-FFF2-40B4-BE49-F238E27FC236}">
                <a16:creationId xmlns:a16="http://schemas.microsoft.com/office/drawing/2014/main" id="{84FF34B0-2442-DF4B-B558-CDB2A7DB778F}"/>
              </a:ext>
            </a:extLst>
          </p:cNvPr>
          <p:cNvSpPr>
            <a:spLocks noGrp="1"/>
          </p:cNvSpPr>
          <p:nvPr>
            <p:ph idx="1"/>
          </p:nvPr>
        </p:nvSpPr>
        <p:spPr/>
        <p:txBody>
          <a:bodyPr>
            <a:normAutofit lnSpcReduction="10000"/>
          </a:bodyPr>
          <a:lstStyle/>
          <a:p>
            <a:endParaRPr lang="es-ES" sz="2400" dirty="0"/>
          </a:p>
          <a:p>
            <a:pPr>
              <a:buFont typeface="Wingdings" pitchFamily="2" charset="2"/>
              <a:buChar char="Ø"/>
            </a:pPr>
            <a:r>
              <a:rPr lang="es-ES" sz="2400" dirty="0"/>
              <a:t>Carácter obligatorio: será obligatorio realizar y superar la Prueba de Acceso a la Universidad (PAU) para los estudiantes que estén en posesión del título de Bachiller y deseen acceder a las enseñanzas universitarias oficiales de Grado en las universidades españolas. </a:t>
            </a:r>
          </a:p>
          <a:p>
            <a:pPr>
              <a:buFont typeface="Wingdings" pitchFamily="2" charset="2"/>
              <a:buChar char="Ø"/>
            </a:pPr>
            <a:r>
              <a:rPr lang="es-ES" sz="2400" dirty="0"/>
              <a:t>Carácter voluntario: </a:t>
            </a:r>
          </a:p>
          <a:p>
            <a:pPr lvl="1"/>
            <a:r>
              <a:rPr lang="es-ES" sz="2000" dirty="0"/>
              <a:t>I) los estudiantes que estén en posesión del título de Bachiller y que hubieran realizado y superado la PAU con anterioridad podrán presentarse en sucesivas convocatorias, si desean elevar su calificación, a la fase general y/o específica. </a:t>
            </a:r>
          </a:p>
          <a:p>
            <a:pPr lvl="1"/>
            <a:r>
              <a:rPr lang="es-ES" sz="2000" dirty="0"/>
              <a:t>II) los estudiantes que estén en posesión de títulos oficiales de Técnico Superior de Formación Profesional, de Técnico Superior de Artes Plásticas y Diseño, o de Técnico Deportivo Superior del Sistema Educativo Español, o en posesión de títulos, diplomas o estudios homologados o declarados equivalentes a dichos títulos, podrán presentarse únicamente a la fase específica. </a:t>
            </a:r>
            <a:r>
              <a:rPr lang="es-ES_tradnl" sz="1900" dirty="0">
                <a:latin typeface="Times New Roman" panose="02020603050405020304" pitchFamily="18" charset="0"/>
                <a:cs typeface="Times New Roman" panose="02020603050405020304" pitchFamily="18" charset="0"/>
              </a:rPr>
              <a:t> </a:t>
            </a:r>
          </a:p>
          <a:p>
            <a:pPr marL="0" indent="0" algn="just">
              <a:buNone/>
            </a:pPr>
            <a:endParaRPr lang="es-ES" dirty="0"/>
          </a:p>
        </p:txBody>
      </p:sp>
    </p:spTree>
    <p:extLst>
      <p:ext uri="{BB962C8B-B14F-4D97-AF65-F5344CB8AC3E}">
        <p14:creationId xmlns:p14="http://schemas.microsoft.com/office/powerpoint/2010/main" val="1827878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012AEA-DC0A-F34C-87FE-D86555C4F9DB}"/>
              </a:ext>
            </a:extLst>
          </p:cNvPr>
          <p:cNvSpPr>
            <a:spLocks noGrp="1"/>
          </p:cNvSpPr>
          <p:nvPr>
            <p:ph type="title"/>
          </p:nvPr>
        </p:nvSpPr>
        <p:spPr>
          <a:xfrm>
            <a:off x="838200" y="365126"/>
            <a:ext cx="10227733" cy="786342"/>
          </a:xfrm>
        </p:spPr>
        <p:txBody>
          <a:bodyPr>
            <a:normAutofit fontScale="90000"/>
          </a:bodyPr>
          <a:lstStyle/>
          <a:p>
            <a:pPr algn="ctr"/>
            <a:br>
              <a:rPr lang="es-ES" dirty="0"/>
            </a:br>
            <a:r>
              <a:rPr lang="en-US" b="1" dirty="0">
                <a:solidFill>
                  <a:schemeClr val="accent6">
                    <a:lumMod val="75000"/>
                  </a:schemeClr>
                </a:solidFill>
              </a:rPr>
              <a:t> </a:t>
            </a:r>
            <a:r>
              <a:rPr lang="en-US" sz="2200" b="1" dirty="0">
                <a:solidFill>
                  <a:srgbClr val="0070C0"/>
                </a:solidFill>
                <a:latin typeface="Times New Roman" panose="02020603050405020304" pitchFamily="18" charset="0"/>
                <a:cs typeface="Times New Roman" panose="02020603050405020304" pitchFamily="18" charset="0"/>
              </a:rPr>
              <a:t>CARACTERÍSTICAS  DE  LA  EVALUACIÓN   DE  BACHILLERATO  PARA  EL ACCESO A LA UNIVERSIDAD</a:t>
            </a:r>
            <a:br>
              <a:rPr lang="es-ES" b="1" dirty="0">
                <a:solidFill>
                  <a:srgbClr val="0070C0"/>
                </a:solidFill>
              </a:rPr>
            </a:br>
            <a:endParaRPr lang="es-ES" b="1" dirty="0">
              <a:solidFill>
                <a:srgbClr val="0070C0"/>
              </a:solidFill>
            </a:endParaRPr>
          </a:p>
        </p:txBody>
      </p:sp>
      <p:sp>
        <p:nvSpPr>
          <p:cNvPr id="3" name="Marcador de contenido 2">
            <a:extLst>
              <a:ext uri="{FF2B5EF4-FFF2-40B4-BE49-F238E27FC236}">
                <a16:creationId xmlns:a16="http://schemas.microsoft.com/office/drawing/2014/main" id="{D5C001BE-2E6B-814E-98C3-AE7824B9B3EC}"/>
              </a:ext>
            </a:extLst>
          </p:cNvPr>
          <p:cNvSpPr>
            <a:spLocks noGrp="1"/>
          </p:cNvSpPr>
          <p:nvPr>
            <p:ph idx="1"/>
          </p:nvPr>
        </p:nvSpPr>
        <p:spPr>
          <a:xfrm>
            <a:off x="719667" y="1337733"/>
            <a:ext cx="11167533" cy="5274734"/>
          </a:xfrm>
        </p:spPr>
        <p:txBody>
          <a:bodyPr>
            <a:noAutofit/>
          </a:bodyPr>
          <a:lstStyle/>
          <a:p>
            <a:pPr marL="0" indent="0" algn="ctr">
              <a:lnSpc>
                <a:spcPct val="120000"/>
              </a:lnSpc>
              <a:buNone/>
            </a:pPr>
            <a:r>
              <a:rPr lang="en-US" sz="2000" b="1" u="sng" dirty="0">
                <a:solidFill>
                  <a:srgbClr val="002060"/>
                </a:solidFill>
                <a:latin typeface="Times New Roman" panose="02020603050405020304" pitchFamily="18" charset="0"/>
                <a:cs typeface="Times New Roman" panose="02020603050405020304" pitchFamily="18" charset="0"/>
              </a:rPr>
              <a:t>FASE GENERAL</a:t>
            </a:r>
          </a:p>
          <a:p>
            <a:endParaRPr lang="es-ES" sz="2000" dirty="0"/>
          </a:p>
          <a:p>
            <a:pPr>
              <a:buNone/>
            </a:pPr>
            <a:r>
              <a:rPr lang="es-ES" sz="2400" dirty="0"/>
              <a:t>Consistirá en la realización de un examen por cada una de las materias que se citan a continuación: Tres materias comunes de segundo curso de Bachillerato:</a:t>
            </a:r>
          </a:p>
          <a:p>
            <a:pPr lvl="1">
              <a:buFont typeface="Wingdings" pitchFamily="2" charset="2"/>
              <a:buChar char="Ø"/>
            </a:pPr>
            <a:r>
              <a:rPr lang="es-ES" sz="1800" dirty="0"/>
              <a:t> Lengua Castellana y Literatura II. </a:t>
            </a:r>
          </a:p>
          <a:p>
            <a:pPr lvl="1">
              <a:buFont typeface="Wingdings" pitchFamily="2" charset="2"/>
              <a:buChar char="Ø"/>
            </a:pPr>
            <a:r>
              <a:rPr lang="es-ES" sz="1800" dirty="0"/>
              <a:t>Lengua Extranjera II, pudiendo elegir el alumnado entre alemán, francés, inglés, italiano y portugués. </a:t>
            </a:r>
          </a:p>
          <a:p>
            <a:pPr lvl="1">
              <a:buFont typeface="Wingdings" pitchFamily="2" charset="2"/>
              <a:buChar char="Ø"/>
            </a:pPr>
            <a:r>
              <a:rPr lang="es-ES" sz="1800" dirty="0"/>
              <a:t>Historia de España o Historia de la Filosofía, a elección del alumnado. </a:t>
            </a:r>
          </a:p>
          <a:p>
            <a:endParaRPr lang="es-ES" sz="2400" dirty="0"/>
          </a:p>
          <a:p>
            <a:r>
              <a:rPr lang="es-ES" sz="2400" dirty="0"/>
              <a:t>La materia específica obligatoria de segundo curso de Bachillerato de la modalidad:</a:t>
            </a:r>
          </a:p>
          <a:p>
            <a:pPr lvl="1">
              <a:buFont typeface="Wingdings" pitchFamily="2" charset="2"/>
              <a:buChar char="Ø"/>
            </a:pPr>
            <a:r>
              <a:rPr lang="es-ES" sz="1800" dirty="0"/>
              <a:t>Modalidad de Ciencias y Tecnología: Matemáticas II o Matemáticas Aplicadas a las Ciencias Sociales II, a elección del alumno. </a:t>
            </a:r>
          </a:p>
          <a:p>
            <a:pPr lvl="1">
              <a:buFont typeface="Wingdings" pitchFamily="2" charset="2"/>
              <a:buChar char="Ø"/>
            </a:pPr>
            <a:r>
              <a:rPr lang="es-ES" sz="1800" dirty="0"/>
              <a:t>Modalidad de Humanidades y Ciencias Sociales: Latín II o Matemáticas Aplicadas a las Ciencias Sociales II, a elección del alumno. </a:t>
            </a:r>
          </a:p>
          <a:p>
            <a:endParaRPr lang="es-ES" sz="2400" dirty="0"/>
          </a:p>
          <a:p>
            <a:endParaRPr lang="es-ES" sz="2000" dirty="0"/>
          </a:p>
          <a:p>
            <a:pPr marL="0" indent="0">
              <a:buNone/>
            </a:pPr>
            <a:endParaRPr lang="es-ES" sz="1600" dirty="0">
              <a:latin typeface="Times New Roman" panose="02020603050405020304" pitchFamily="18" charset="0"/>
              <a:cs typeface="Times New Roman" panose="02020603050405020304" pitchFamily="18" charset="0"/>
            </a:endParaRPr>
          </a:p>
          <a:p>
            <a:pPr marL="0" indent="0">
              <a:buNone/>
            </a:pPr>
            <a:endParaRPr lang="es-ES" sz="1800" dirty="0"/>
          </a:p>
        </p:txBody>
      </p:sp>
    </p:spTree>
    <p:extLst>
      <p:ext uri="{BB962C8B-B14F-4D97-AF65-F5344CB8AC3E}">
        <p14:creationId xmlns:p14="http://schemas.microsoft.com/office/powerpoint/2010/main" val="3091572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F0C35B1-DECE-7D42-8D17-935D519D73BD}"/>
              </a:ext>
            </a:extLst>
          </p:cNvPr>
          <p:cNvSpPr>
            <a:spLocks noGrp="1"/>
          </p:cNvSpPr>
          <p:nvPr>
            <p:ph idx="1"/>
          </p:nvPr>
        </p:nvSpPr>
        <p:spPr>
          <a:xfrm>
            <a:off x="482600" y="42111"/>
            <a:ext cx="11633200" cy="1448938"/>
          </a:xfrm>
        </p:spPr>
        <p:txBody>
          <a:bodyPr>
            <a:noAutofit/>
          </a:bodyPr>
          <a:lstStyle/>
          <a:p>
            <a:pPr marL="0" indent="0" algn="ctr">
              <a:buNone/>
            </a:pPr>
            <a:endParaRPr lang="en-US" sz="2000" b="1" u="sng" dirty="0">
              <a:solidFill>
                <a:schemeClr val="accent6">
                  <a:lumMod val="75000"/>
                </a:schemeClr>
              </a:solidFill>
              <a:latin typeface="Times New Roman" panose="02020603050405020304" pitchFamily="18" charset="0"/>
              <a:cs typeface="Times New Roman" panose="02020603050405020304" pitchFamily="18" charset="0"/>
            </a:endParaRPr>
          </a:p>
          <a:p>
            <a:pPr marL="0" indent="0" algn="ctr">
              <a:buNone/>
            </a:pPr>
            <a:r>
              <a:rPr lang="en-US" sz="2000" b="1" u="sng" dirty="0">
                <a:solidFill>
                  <a:srgbClr val="002060"/>
                </a:solidFill>
                <a:latin typeface="Times New Roman" panose="02020603050405020304" pitchFamily="18" charset="0"/>
                <a:cs typeface="Times New Roman" panose="02020603050405020304" pitchFamily="18" charset="0"/>
              </a:rPr>
              <a:t>FASE ESPECÍFICA</a:t>
            </a:r>
            <a:endParaRPr lang="en-US" sz="2000" b="1" u="sng" dirty="0">
              <a:solidFill>
                <a:schemeClr val="accent6">
                  <a:lumMod val="75000"/>
                </a:schemeClr>
              </a:solidFill>
              <a:latin typeface="Times New Roman" panose="02020603050405020304" pitchFamily="18" charset="0"/>
              <a:cs typeface="Times New Roman" panose="02020603050405020304" pitchFamily="18" charset="0"/>
            </a:endParaRPr>
          </a:p>
          <a:p>
            <a:pPr>
              <a:buNone/>
            </a:pPr>
            <a:r>
              <a:rPr lang="es-ES" sz="1600" dirty="0"/>
              <a:t>Todos los destinatarios de la prueba de acceso a la universidad consignados en el apartado A de este documento que quieran mejorar su nota de admisión podrán examinarse de hasta tres de las siguientes materias elegidas para la prueba: </a:t>
            </a:r>
          </a:p>
          <a:p>
            <a:pPr marL="0" indent="0">
              <a:buNone/>
            </a:pPr>
            <a:endParaRPr lang="es-ES" sz="1600" dirty="0">
              <a:latin typeface="Times New Roman" panose="02020603050405020304" pitchFamily="18" charset="0"/>
              <a:cs typeface="Times New Roman" panose="02020603050405020304" pitchFamily="18" charset="0"/>
            </a:endParaRPr>
          </a:p>
          <a:p>
            <a:pPr>
              <a:buNone/>
            </a:pPr>
            <a:endParaRPr lang="es-ES" dirty="0"/>
          </a:p>
        </p:txBody>
      </p:sp>
      <p:sp>
        <p:nvSpPr>
          <p:cNvPr id="5" name="4 CuadroTexto"/>
          <p:cNvSpPr txBox="1"/>
          <p:nvPr/>
        </p:nvSpPr>
        <p:spPr>
          <a:xfrm>
            <a:off x="482600" y="1535326"/>
            <a:ext cx="5077941" cy="4524315"/>
          </a:xfrm>
          <a:prstGeom prst="rect">
            <a:avLst/>
          </a:prstGeom>
          <a:noFill/>
        </p:spPr>
        <p:txBody>
          <a:bodyPr wrap="square" rtlCol="0">
            <a:spAutoFit/>
          </a:bodyPr>
          <a:lstStyle/>
          <a:p>
            <a:r>
              <a:rPr lang="es-ES" dirty="0"/>
              <a:t>Análisis Musical II ** </a:t>
            </a:r>
          </a:p>
          <a:p>
            <a:r>
              <a:rPr lang="es-ES" dirty="0"/>
              <a:t>Artes Escénicas II ** </a:t>
            </a:r>
          </a:p>
          <a:p>
            <a:r>
              <a:rPr lang="es-ES" dirty="0"/>
              <a:t>Biología </a:t>
            </a:r>
          </a:p>
          <a:p>
            <a:r>
              <a:rPr lang="es-ES" dirty="0"/>
              <a:t>Ciencias Generales ** </a:t>
            </a:r>
          </a:p>
          <a:p>
            <a:r>
              <a:rPr lang="es-ES" dirty="0"/>
              <a:t>Coro y Técnica Vocal II </a:t>
            </a:r>
          </a:p>
          <a:p>
            <a:r>
              <a:rPr lang="es-ES" dirty="0"/>
              <a:t>Dibujo Artístico II** </a:t>
            </a:r>
          </a:p>
          <a:p>
            <a:r>
              <a:rPr lang="es-ES" dirty="0"/>
              <a:t>Dibujo Técnico II </a:t>
            </a:r>
          </a:p>
          <a:p>
            <a:r>
              <a:rPr lang="es-ES" dirty="0"/>
              <a:t>Dibujo Técnico Aplicado a las Artes Plásticas y al Diseño II </a:t>
            </a:r>
          </a:p>
          <a:p>
            <a:r>
              <a:rPr lang="es-ES" dirty="0"/>
              <a:t>Diseño </a:t>
            </a:r>
          </a:p>
          <a:p>
            <a:r>
              <a:rPr lang="es-ES" dirty="0"/>
              <a:t>Empresa y Diseño de Modelos de Negocio </a:t>
            </a:r>
          </a:p>
          <a:p>
            <a:r>
              <a:rPr lang="es-ES" dirty="0"/>
              <a:t>Física </a:t>
            </a:r>
          </a:p>
          <a:p>
            <a:r>
              <a:rPr lang="es-ES" dirty="0"/>
              <a:t>Fundamentos Artísticos </a:t>
            </a:r>
          </a:p>
          <a:p>
            <a:r>
              <a:rPr lang="es-ES" dirty="0"/>
              <a:t>Geografía </a:t>
            </a:r>
          </a:p>
          <a:p>
            <a:r>
              <a:rPr lang="es-ES" dirty="0"/>
              <a:t>Geología y Ciencias Ambientales </a:t>
            </a:r>
          </a:p>
          <a:p>
            <a:r>
              <a:rPr lang="es-ES" dirty="0"/>
              <a:t>Griego II </a:t>
            </a:r>
          </a:p>
        </p:txBody>
      </p:sp>
      <p:sp>
        <p:nvSpPr>
          <p:cNvPr id="7" name="6 CuadroTexto"/>
          <p:cNvSpPr txBox="1"/>
          <p:nvPr/>
        </p:nvSpPr>
        <p:spPr>
          <a:xfrm>
            <a:off x="5955957" y="1535326"/>
            <a:ext cx="5667632" cy="4247317"/>
          </a:xfrm>
          <a:prstGeom prst="rect">
            <a:avLst/>
          </a:prstGeom>
          <a:noFill/>
        </p:spPr>
        <p:txBody>
          <a:bodyPr wrap="square" rtlCol="0">
            <a:spAutoFit/>
          </a:bodyPr>
          <a:lstStyle/>
          <a:p>
            <a:r>
              <a:rPr lang="es-ES" dirty="0"/>
              <a:t>Historia de España ** </a:t>
            </a:r>
          </a:p>
          <a:p>
            <a:r>
              <a:rPr lang="es-ES" dirty="0"/>
              <a:t>Historia de la Filosofía ** </a:t>
            </a:r>
          </a:p>
          <a:p>
            <a:r>
              <a:rPr lang="es-ES" dirty="0"/>
              <a:t>Historia de la Música y de la Danza </a:t>
            </a:r>
          </a:p>
          <a:p>
            <a:r>
              <a:rPr lang="es-ES" dirty="0"/>
              <a:t>Historia del Arte </a:t>
            </a:r>
          </a:p>
          <a:p>
            <a:r>
              <a:rPr lang="es-ES" dirty="0"/>
              <a:t>Lengua Castellana y Literatura II** </a:t>
            </a:r>
          </a:p>
          <a:p>
            <a:r>
              <a:rPr lang="es-ES" dirty="0"/>
              <a:t>Lengua Extranjera II** </a:t>
            </a:r>
          </a:p>
          <a:p>
            <a:r>
              <a:rPr lang="es-ES" dirty="0"/>
              <a:t>Latín II** </a:t>
            </a:r>
          </a:p>
          <a:p>
            <a:r>
              <a:rPr lang="es-ES" dirty="0"/>
              <a:t>Literatura Dramática </a:t>
            </a:r>
          </a:p>
          <a:p>
            <a:r>
              <a:rPr lang="es-ES" dirty="0"/>
              <a:t>Matemáticas II ** </a:t>
            </a:r>
          </a:p>
          <a:p>
            <a:r>
              <a:rPr lang="es-ES" dirty="0"/>
              <a:t>Matemáticas Aplicadas a las Ciencias Sociales II ** </a:t>
            </a:r>
          </a:p>
          <a:p>
            <a:r>
              <a:rPr lang="es-ES" dirty="0"/>
              <a:t>Movimientos Culturales y Artísticos </a:t>
            </a:r>
          </a:p>
          <a:p>
            <a:r>
              <a:rPr lang="es-ES" dirty="0"/>
              <a:t>Química </a:t>
            </a:r>
          </a:p>
          <a:p>
            <a:r>
              <a:rPr lang="es-ES" dirty="0"/>
              <a:t>Técnicas de Expresión Gráfico-plástica </a:t>
            </a:r>
          </a:p>
          <a:p>
            <a:r>
              <a:rPr lang="es-ES" dirty="0"/>
              <a:t>Tecnología e Ingeniería II </a:t>
            </a:r>
          </a:p>
          <a:p>
            <a:endParaRPr lang="es-ES" dirty="0"/>
          </a:p>
        </p:txBody>
      </p:sp>
      <p:sp>
        <p:nvSpPr>
          <p:cNvPr id="8" name="7 CuadroTexto"/>
          <p:cNvSpPr txBox="1"/>
          <p:nvPr/>
        </p:nvSpPr>
        <p:spPr>
          <a:xfrm>
            <a:off x="3896497" y="5420497"/>
            <a:ext cx="7825945" cy="1661993"/>
          </a:xfrm>
          <a:prstGeom prst="rect">
            <a:avLst/>
          </a:prstGeom>
          <a:noFill/>
        </p:spPr>
        <p:txBody>
          <a:bodyPr wrap="square" rtlCol="0">
            <a:spAutoFit/>
          </a:bodyPr>
          <a:lstStyle/>
          <a:p>
            <a:r>
              <a:rPr lang="es-ES" sz="1400" dirty="0">
                <a:solidFill>
                  <a:srgbClr val="7030A0"/>
                </a:solidFill>
              </a:rPr>
              <a:t>** Se podrán examinar de cualquiera de estas materias siempre que no se hayan examinado de la misma en la fase general. </a:t>
            </a:r>
          </a:p>
          <a:p>
            <a:r>
              <a:rPr lang="es-ES" sz="1400" dirty="0">
                <a:solidFill>
                  <a:srgbClr val="7030A0"/>
                </a:solidFill>
              </a:rPr>
              <a:t>Asimismo, los estudiantes podrán examinarse de una segunda lengua extranjera distinta de la que se hubieran examinado como Lengua Extranjera II en la fase general. </a:t>
            </a:r>
          </a:p>
          <a:p>
            <a:endParaRPr lang="es-ES" sz="400" dirty="0"/>
          </a:p>
          <a:p>
            <a:r>
              <a:rPr lang="es-ES" sz="1400" dirty="0">
                <a:solidFill>
                  <a:srgbClr val="00B0F0"/>
                </a:solidFill>
              </a:rPr>
              <a:t>Cada una de las pruebas tendrá una duración de 90 minutos, estableciéndose un descanso entre pruebas consecutivas de 60 minutos (el llamamiento se efectuará cuando hayan transcurrido 45 minutos). </a:t>
            </a:r>
          </a:p>
          <a:p>
            <a:endParaRPr lang="es-ES" sz="1400" dirty="0">
              <a:solidFill>
                <a:srgbClr val="7030A0"/>
              </a:solidFill>
            </a:endParaRPr>
          </a:p>
        </p:txBody>
      </p:sp>
    </p:spTree>
    <p:extLst>
      <p:ext uri="{BB962C8B-B14F-4D97-AF65-F5344CB8AC3E}">
        <p14:creationId xmlns:p14="http://schemas.microsoft.com/office/powerpoint/2010/main" val="949398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DC5B6B8-791C-C441-B5D4-B53B53612FFB}"/>
              </a:ext>
            </a:extLst>
          </p:cNvPr>
          <p:cNvSpPr>
            <a:spLocks noGrp="1"/>
          </p:cNvSpPr>
          <p:nvPr>
            <p:ph idx="1"/>
          </p:nvPr>
        </p:nvSpPr>
        <p:spPr>
          <a:xfrm>
            <a:off x="330199" y="237067"/>
            <a:ext cx="11565467" cy="6409266"/>
          </a:xfrm>
        </p:spPr>
        <p:txBody>
          <a:bodyPr>
            <a:noAutofit/>
          </a:bodyPr>
          <a:lstStyle/>
          <a:p>
            <a:pPr marL="0" indent="0" algn="ctr">
              <a:lnSpc>
                <a:spcPct val="100000"/>
              </a:lnSpc>
              <a:buNone/>
            </a:pPr>
            <a:r>
              <a:rPr lang="en-US" sz="2000" b="1" u="sng" dirty="0">
                <a:solidFill>
                  <a:srgbClr val="0070C0"/>
                </a:solidFill>
                <a:latin typeface="Times New Roman" panose="02020603050405020304" pitchFamily="18" charset="0"/>
                <a:cs typeface="Times New Roman" panose="02020603050405020304" pitchFamily="18" charset="0"/>
              </a:rPr>
              <a:t>SUPERACI</a:t>
            </a:r>
            <a:r>
              <a:rPr lang="es-ES" sz="2000" b="1" u="sng" dirty="0">
                <a:solidFill>
                  <a:srgbClr val="0070C0"/>
                </a:solidFill>
                <a:latin typeface="Times New Roman" panose="02020603050405020304" pitchFamily="18" charset="0"/>
                <a:cs typeface="Times New Roman" panose="02020603050405020304" pitchFamily="18" charset="0"/>
              </a:rPr>
              <a:t>ÓN DE LA PAU</a:t>
            </a:r>
          </a:p>
          <a:p>
            <a:pPr marL="0" indent="0" algn="ctr">
              <a:lnSpc>
                <a:spcPct val="100000"/>
              </a:lnSpc>
              <a:buNone/>
            </a:pPr>
            <a:endParaRPr lang="en-US" sz="2000" b="1" u="sng" dirty="0">
              <a:solidFill>
                <a:schemeClr val="accent6">
                  <a:lumMod val="75000"/>
                </a:schemeClr>
              </a:solidFill>
              <a:latin typeface="Times New Roman" panose="02020603050405020304" pitchFamily="18" charset="0"/>
              <a:cs typeface="Times New Roman" panose="02020603050405020304" pitchFamily="18" charset="0"/>
            </a:endParaRPr>
          </a:p>
          <a:p>
            <a:pPr marL="0" indent="0" algn="just">
              <a:lnSpc>
                <a:spcPct val="100000"/>
              </a:lnSpc>
              <a:buNone/>
            </a:pPr>
            <a:r>
              <a:rPr lang="es-ES_tradnl" sz="2000" dirty="0">
                <a:latin typeface="Times New Roman" panose="02020603050405020304" pitchFamily="18" charset="0"/>
                <a:cs typeface="Times New Roman" panose="02020603050405020304" pitchFamily="18" charset="0"/>
              </a:rPr>
              <a:t>Para poder superar la EBAU será imprescindible obtener una calificación igual o superior a 4 puntos. Dicha calificación será la media aritmética de las calificaciones obtenidas en las materias generales del bloque de asignaturas troncales, expresada mediante una escala de cero a diez puntos, con tres decimales y redondeada a la milésima.</a:t>
            </a:r>
            <a:endParaRPr lang="es-ES_tradnl" sz="1000" dirty="0">
              <a:latin typeface="Times New Roman" panose="02020603050405020304" pitchFamily="18" charset="0"/>
              <a:cs typeface="Times New Roman" panose="02020603050405020304" pitchFamily="18" charset="0"/>
            </a:endParaRPr>
          </a:p>
          <a:p>
            <a:pPr marL="0" indent="0" algn="just">
              <a:lnSpc>
                <a:spcPct val="100000"/>
              </a:lnSpc>
              <a:buNone/>
            </a:pPr>
            <a:r>
              <a:rPr lang="es-ES_tradnl" sz="2000" dirty="0">
                <a:latin typeface="Times New Roman" panose="02020603050405020304" pitchFamily="18" charset="0"/>
                <a:cs typeface="Times New Roman" panose="02020603050405020304" pitchFamily="18" charset="0"/>
              </a:rPr>
              <a:t>La calificación para el acceso a estudios universitarios se calculará ponderando un 40 por 100 la calificación de la PAU y un 60 por 100 la nota media del expediente académico del alumno en Bachillerato (excluida Religión). Se entenderá que se reúnen los requisitos de acceso cuando el resultado de esta ponderación sea igual o superior a 5 puntos. La calificación será expresada mediante una escala de cero a diez puntos, con tres decimales y redondeada a la milésima</a:t>
            </a:r>
            <a:r>
              <a:rPr lang="es-ES_tradnl" sz="2000" dirty="0">
                <a:effectLst/>
                <a:latin typeface="Times New Roman" panose="02020603050405020304" pitchFamily="18" charset="0"/>
                <a:cs typeface="Times New Roman" panose="02020603050405020304" pitchFamily="18" charset="0"/>
              </a:rPr>
              <a:t> </a:t>
            </a:r>
          </a:p>
          <a:p>
            <a:pPr marL="0" indent="0" algn="ctr">
              <a:buNone/>
              <a:defRPr/>
            </a:pPr>
            <a:endParaRPr lang="es-ES_tradnl" sz="2000" u="sng" dirty="0">
              <a:latin typeface="Times New Roman" panose="02020603050405020304" pitchFamily="18" charset="0"/>
              <a:cs typeface="Times New Roman" panose="02020603050405020304" pitchFamily="18" charset="0"/>
            </a:endParaRPr>
          </a:p>
          <a:p>
            <a:pPr marL="0" indent="0" algn="ctr">
              <a:buNone/>
              <a:defRPr/>
            </a:pPr>
            <a:r>
              <a:rPr lang="es-ES" sz="2000" u="sng" dirty="0">
                <a:solidFill>
                  <a:srgbClr val="002060"/>
                </a:solidFill>
                <a:latin typeface="Times New Roman" panose="02020603050405020304" pitchFamily="18" charset="0"/>
                <a:cs typeface="Times New Roman" panose="02020603050405020304" pitchFamily="18" charset="0"/>
              </a:rPr>
              <a:t>SUPERACIÓN DE LA  PAU</a:t>
            </a:r>
          </a:p>
          <a:p>
            <a:pPr lvl="8">
              <a:defRPr/>
            </a:pPr>
            <a:r>
              <a:rPr lang="es-ES" dirty="0">
                <a:latin typeface="Times New Roman" panose="02020603050405020304" pitchFamily="18" charset="0"/>
                <a:cs typeface="Times New Roman" panose="02020603050405020304" pitchFamily="18" charset="0"/>
              </a:rPr>
              <a:t>Nota con tres decimales mayor o igual a 5</a:t>
            </a:r>
          </a:p>
          <a:p>
            <a:pPr lvl="8">
              <a:defRPr/>
            </a:pPr>
            <a:r>
              <a:rPr lang="it-IT" dirty="0">
                <a:latin typeface="Times New Roman" panose="02020603050405020304" pitchFamily="18" charset="0"/>
                <a:cs typeface="Times New Roman" panose="02020603050405020304" pitchFamily="18" charset="0"/>
              </a:rPr>
              <a:t>Nota = 0,6 NMB + 0,4PAU	Si PAU≥4</a:t>
            </a:r>
          </a:p>
          <a:p>
            <a:pPr lvl="8">
              <a:defRPr/>
            </a:pPr>
            <a:r>
              <a:rPr lang="es-ES" b="1" dirty="0">
                <a:latin typeface="Times New Roman" panose="02020603050405020304" pitchFamily="18" charset="0"/>
                <a:cs typeface="Times New Roman" panose="02020603050405020304" pitchFamily="18" charset="0"/>
              </a:rPr>
              <a:t>NMB</a:t>
            </a:r>
            <a:r>
              <a:rPr lang="es-ES" dirty="0">
                <a:latin typeface="Times New Roman" panose="02020603050405020304" pitchFamily="18" charset="0"/>
                <a:cs typeface="Times New Roman" panose="02020603050405020304" pitchFamily="18" charset="0"/>
              </a:rPr>
              <a:t>: nota media bachillerato.</a:t>
            </a:r>
          </a:p>
          <a:p>
            <a:pPr lvl="8">
              <a:defRPr/>
            </a:pPr>
            <a:r>
              <a:rPr lang="es-ES" altLang="es-ES" b="1" dirty="0">
                <a:latin typeface="Times New Roman" panose="02020603050405020304" pitchFamily="18" charset="0"/>
                <a:cs typeface="Times New Roman" panose="02020603050405020304" pitchFamily="18" charset="0"/>
              </a:rPr>
              <a:t>PAU</a:t>
            </a:r>
            <a:r>
              <a:rPr lang="es-ES" altLang="es-ES" dirty="0">
                <a:latin typeface="Times New Roman" panose="02020603050405020304" pitchFamily="18" charset="0"/>
                <a:cs typeface="Times New Roman" panose="02020603050405020304" pitchFamily="18" charset="0"/>
              </a:rPr>
              <a:t>: calificación fase general.</a:t>
            </a:r>
            <a:endParaRPr lang="it-IT" dirty="0">
              <a:latin typeface="Times New Roman" panose="02020603050405020304" pitchFamily="18" charset="0"/>
              <a:cs typeface="Times New Roman" panose="02020603050405020304" pitchFamily="18" charset="0"/>
            </a:endParaRPr>
          </a:p>
          <a:p>
            <a:pPr marL="0" indent="0" algn="just">
              <a:lnSpc>
                <a:spcPct val="150000"/>
              </a:lnSpc>
              <a:buNone/>
            </a:pP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7528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44759C5-FAC0-A64E-AD54-28D9FFF0C14B}"/>
              </a:ext>
            </a:extLst>
          </p:cNvPr>
          <p:cNvSpPr>
            <a:spLocks noGrp="1"/>
          </p:cNvSpPr>
          <p:nvPr>
            <p:ph idx="1"/>
          </p:nvPr>
        </p:nvSpPr>
        <p:spPr>
          <a:xfrm>
            <a:off x="0" y="0"/>
            <a:ext cx="12192000" cy="6858000"/>
          </a:xfrm>
        </p:spPr>
        <p:txBody>
          <a:bodyPr anchor="ctr"/>
          <a:lstStyle/>
          <a:p>
            <a:pPr algn="ctr"/>
            <a:endParaRPr lang="es-ES" altLang="es-ES" sz="2000" b="1" dirty="0">
              <a:latin typeface="Times New Roman" panose="02020603050405020304" pitchFamily="18" charset="0"/>
              <a:cs typeface="Times New Roman" panose="02020603050405020304" pitchFamily="18" charset="0"/>
            </a:endParaRPr>
          </a:p>
          <a:p>
            <a:pPr marL="0" indent="0" algn="ctr">
              <a:buNone/>
            </a:pPr>
            <a:r>
              <a:rPr lang="es-ES" altLang="es-ES" sz="2000" b="1" u="sng" dirty="0">
                <a:solidFill>
                  <a:srgbClr val="0070C0"/>
                </a:solidFill>
                <a:latin typeface="Times New Roman" panose="02020603050405020304" pitchFamily="18" charset="0"/>
                <a:cs typeface="Times New Roman" panose="02020603050405020304" pitchFamily="18" charset="0"/>
              </a:rPr>
              <a:t>NOTA DE ADMISIÓN  A E.U. DE GRADO CON CONCURRENCIA COMPETITIVA.</a:t>
            </a:r>
          </a:p>
          <a:p>
            <a:endParaRPr lang="es-ES" altLang="es-ES" sz="2000" b="1" dirty="0">
              <a:latin typeface="Times New Roman" panose="02020603050405020304" pitchFamily="18" charset="0"/>
              <a:cs typeface="Times New Roman" panose="02020603050405020304" pitchFamily="18" charset="0"/>
            </a:endParaRPr>
          </a:p>
          <a:p>
            <a:pPr lvl="2" algn="ctr"/>
            <a:r>
              <a:rPr lang="es-ES" altLang="es-ES" sz="2400" dirty="0">
                <a:latin typeface="Times New Roman" panose="02020603050405020304" pitchFamily="18" charset="0"/>
                <a:cs typeface="Times New Roman" panose="02020603050405020304" pitchFamily="18" charset="0"/>
              </a:rPr>
              <a:t>Nota de admisión = 0,6NMB + 0,4CFG + </a:t>
            </a:r>
            <a:r>
              <a:rPr lang="es-ES" altLang="es-ES" sz="2400" dirty="0">
                <a:solidFill>
                  <a:srgbClr val="FF0000"/>
                </a:solidFill>
                <a:latin typeface="Times New Roman" panose="02020603050405020304" pitchFamily="18" charset="0"/>
                <a:cs typeface="Times New Roman" panose="02020603050405020304" pitchFamily="18" charset="0"/>
              </a:rPr>
              <a:t>a</a:t>
            </a:r>
            <a:r>
              <a:rPr lang="es-ES" altLang="es-ES" sz="2400" dirty="0">
                <a:solidFill>
                  <a:srgbClr val="00B050"/>
                </a:solidFill>
                <a:latin typeface="Times New Roman" panose="02020603050405020304" pitchFamily="18" charset="0"/>
                <a:cs typeface="Times New Roman" panose="02020603050405020304" pitchFamily="18" charset="0"/>
              </a:rPr>
              <a:t>M1</a:t>
            </a:r>
            <a:r>
              <a:rPr lang="es-ES" altLang="es-ES" sz="2400" dirty="0">
                <a:latin typeface="Times New Roman" panose="02020603050405020304" pitchFamily="18" charset="0"/>
                <a:cs typeface="Times New Roman" panose="02020603050405020304" pitchFamily="18" charset="0"/>
              </a:rPr>
              <a:t>+</a:t>
            </a:r>
            <a:r>
              <a:rPr lang="es-ES" altLang="es-ES" sz="2400" dirty="0">
                <a:solidFill>
                  <a:srgbClr val="FF0000"/>
                </a:solidFill>
                <a:latin typeface="Times New Roman" panose="02020603050405020304" pitchFamily="18" charset="0"/>
                <a:cs typeface="Times New Roman" panose="02020603050405020304" pitchFamily="18" charset="0"/>
              </a:rPr>
              <a:t>b</a:t>
            </a:r>
            <a:r>
              <a:rPr lang="es-ES" altLang="es-ES" sz="2400" dirty="0">
                <a:solidFill>
                  <a:srgbClr val="00B050"/>
                </a:solidFill>
                <a:latin typeface="Times New Roman" panose="02020603050405020304" pitchFamily="18" charset="0"/>
                <a:cs typeface="Times New Roman" panose="02020603050405020304" pitchFamily="18" charset="0"/>
              </a:rPr>
              <a:t>M2</a:t>
            </a:r>
            <a:r>
              <a:rPr lang="es-ES" altLang="es-ES" sz="2400" dirty="0">
                <a:latin typeface="Times New Roman" panose="02020603050405020304" pitchFamily="18" charset="0"/>
                <a:cs typeface="Times New Roman" panose="02020603050405020304" pitchFamily="18" charset="0"/>
              </a:rPr>
              <a:t>       Si PAU≥4</a:t>
            </a:r>
          </a:p>
          <a:p>
            <a:pPr lvl="2">
              <a:buNone/>
            </a:pPr>
            <a:endParaRPr lang="es-ES" altLang="es-ES" dirty="0">
              <a:latin typeface="Times New Roman" panose="02020603050405020304" pitchFamily="18" charset="0"/>
              <a:cs typeface="Times New Roman" panose="02020603050405020304" pitchFamily="18" charset="0"/>
            </a:endParaRPr>
          </a:p>
          <a:p>
            <a:pPr lvl="2"/>
            <a:r>
              <a:rPr lang="es-ES" altLang="es-ES" b="1" dirty="0">
                <a:latin typeface="Times New Roman" panose="02020603050405020304" pitchFamily="18" charset="0"/>
                <a:cs typeface="Times New Roman" panose="02020603050405020304" pitchFamily="18" charset="0"/>
              </a:rPr>
              <a:t>CFG</a:t>
            </a:r>
            <a:r>
              <a:rPr lang="es-ES" altLang="es-ES" dirty="0">
                <a:latin typeface="Times New Roman" panose="02020603050405020304" pitchFamily="18" charset="0"/>
                <a:cs typeface="Times New Roman" panose="02020603050405020304" pitchFamily="18" charset="0"/>
              </a:rPr>
              <a:t>: calificación fase general.</a:t>
            </a:r>
          </a:p>
          <a:p>
            <a:pPr marL="914400" lvl="2" indent="0">
              <a:buNone/>
            </a:pPr>
            <a:endParaRPr lang="es-ES" altLang="es-ES" sz="1000" dirty="0">
              <a:latin typeface="Times New Roman" panose="02020603050405020304" pitchFamily="18" charset="0"/>
              <a:cs typeface="Times New Roman" panose="02020603050405020304" pitchFamily="18" charset="0"/>
            </a:endParaRPr>
          </a:p>
          <a:p>
            <a:pPr lvl="2"/>
            <a:r>
              <a:rPr lang="es-ES" b="1" dirty="0">
                <a:latin typeface="Times New Roman" panose="02020603050405020304" pitchFamily="18" charset="0"/>
                <a:cs typeface="Times New Roman" panose="02020603050405020304" pitchFamily="18" charset="0"/>
              </a:rPr>
              <a:t>PAU</a:t>
            </a:r>
            <a:r>
              <a:rPr lang="es-ES" dirty="0">
                <a:latin typeface="Times New Roman" panose="02020603050405020304" pitchFamily="18" charset="0"/>
                <a:cs typeface="Times New Roman" panose="02020603050405020304" pitchFamily="18" charset="0"/>
              </a:rPr>
              <a:t>: nota media bachillerato.</a:t>
            </a:r>
          </a:p>
          <a:p>
            <a:pPr marL="914400" lvl="2" indent="0">
              <a:buNone/>
            </a:pPr>
            <a:endParaRPr lang="es-ES" altLang="es-ES" sz="1000" dirty="0">
              <a:latin typeface="Times New Roman" panose="02020603050405020304" pitchFamily="18" charset="0"/>
              <a:cs typeface="Times New Roman" panose="02020603050405020304" pitchFamily="18" charset="0"/>
            </a:endParaRPr>
          </a:p>
          <a:p>
            <a:pPr lvl="2"/>
            <a:r>
              <a:rPr lang="es-ES" altLang="es-ES" dirty="0">
                <a:solidFill>
                  <a:srgbClr val="00B050"/>
                </a:solidFill>
                <a:latin typeface="Times New Roman" panose="02020603050405020304" pitchFamily="18" charset="0"/>
                <a:cs typeface="Times New Roman" panose="02020603050405020304" pitchFamily="18" charset="0"/>
              </a:rPr>
              <a:t>M1</a:t>
            </a:r>
            <a:r>
              <a:rPr lang="es-ES" altLang="es-ES" dirty="0">
                <a:latin typeface="Times New Roman" panose="02020603050405020304" pitchFamily="18" charset="0"/>
                <a:cs typeface="Times New Roman" panose="02020603050405020304" pitchFamily="18" charset="0"/>
              </a:rPr>
              <a:t>, </a:t>
            </a:r>
            <a:r>
              <a:rPr lang="es-ES" altLang="es-ES" dirty="0">
                <a:solidFill>
                  <a:srgbClr val="00B050"/>
                </a:solidFill>
                <a:latin typeface="Times New Roman" panose="02020603050405020304" pitchFamily="18" charset="0"/>
                <a:cs typeface="Times New Roman" panose="02020603050405020304" pitchFamily="18" charset="0"/>
              </a:rPr>
              <a:t>M2</a:t>
            </a:r>
            <a:r>
              <a:rPr lang="es-ES" altLang="es-ES" dirty="0">
                <a:latin typeface="Times New Roman" panose="02020603050405020304" pitchFamily="18" charset="0"/>
                <a:cs typeface="Times New Roman" panose="02020603050405020304" pitchFamily="18" charset="0"/>
              </a:rPr>
              <a:t> : </a:t>
            </a:r>
            <a:r>
              <a:rPr lang="es-ES" altLang="es-ES" u="sng" dirty="0">
                <a:latin typeface="Times New Roman" panose="02020603050405020304" pitchFamily="18" charset="0"/>
                <a:cs typeface="Times New Roman" panose="02020603050405020304" pitchFamily="18" charset="0"/>
              </a:rPr>
              <a:t>las dos mejores </a:t>
            </a:r>
            <a:r>
              <a:rPr lang="es-ES" altLang="es-ES" dirty="0">
                <a:latin typeface="Times New Roman" panose="02020603050405020304" pitchFamily="18" charset="0"/>
                <a:cs typeface="Times New Roman" panose="02020603050405020304" pitchFamily="18" charset="0"/>
              </a:rPr>
              <a:t>calificaciones de las materias superadas de la fase específica.</a:t>
            </a:r>
          </a:p>
          <a:p>
            <a:pPr marL="914400" lvl="2" indent="0">
              <a:buNone/>
            </a:pPr>
            <a:endParaRPr lang="es-ES" altLang="es-ES" sz="1000" dirty="0">
              <a:latin typeface="Times New Roman" panose="02020603050405020304" pitchFamily="18" charset="0"/>
              <a:cs typeface="Times New Roman" panose="02020603050405020304" pitchFamily="18" charset="0"/>
            </a:endParaRPr>
          </a:p>
          <a:p>
            <a:pPr lvl="2"/>
            <a:r>
              <a:rPr lang="es-ES" altLang="es-ES" dirty="0">
                <a:solidFill>
                  <a:srgbClr val="FF0000"/>
                </a:solidFill>
                <a:latin typeface="Times New Roman" panose="02020603050405020304" pitchFamily="18" charset="0"/>
                <a:cs typeface="Times New Roman" panose="02020603050405020304" pitchFamily="18" charset="0"/>
              </a:rPr>
              <a:t>a</a:t>
            </a:r>
            <a:r>
              <a:rPr lang="es-ES" altLang="es-ES" dirty="0">
                <a:latin typeface="Times New Roman" panose="02020603050405020304" pitchFamily="18" charset="0"/>
                <a:cs typeface="Times New Roman" panose="02020603050405020304" pitchFamily="18" charset="0"/>
              </a:rPr>
              <a:t>, </a:t>
            </a:r>
            <a:r>
              <a:rPr lang="es-ES" altLang="es-ES" dirty="0">
                <a:solidFill>
                  <a:srgbClr val="FF0000"/>
                </a:solidFill>
                <a:latin typeface="Times New Roman" panose="02020603050405020304" pitchFamily="18" charset="0"/>
                <a:cs typeface="Times New Roman" panose="02020603050405020304" pitchFamily="18" charset="0"/>
              </a:rPr>
              <a:t>b</a:t>
            </a:r>
            <a:r>
              <a:rPr lang="es-ES" altLang="es-ES" dirty="0">
                <a:latin typeface="Times New Roman" panose="02020603050405020304" pitchFamily="18" charset="0"/>
                <a:cs typeface="Times New Roman" panose="02020603050405020304" pitchFamily="18" charset="0"/>
              </a:rPr>
              <a:t>: parámetros de ponderación de las materias entre </a:t>
            </a:r>
            <a:r>
              <a:rPr lang="es-ES" altLang="es-ES" dirty="0">
                <a:solidFill>
                  <a:srgbClr val="FF0000"/>
                </a:solidFill>
                <a:latin typeface="Times New Roman" panose="02020603050405020304" pitchFamily="18" charset="0"/>
                <a:cs typeface="Times New Roman" panose="02020603050405020304" pitchFamily="18" charset="0"/>
              </a:rPr>
              <a:t>0,1</a:t>
            </a:r>
            <a:r>
              <a:rPr lang="es-ES" altLang="es-ES" dirty="0">
                <a:latin typeface="Times New Roman" panose="02020603050405020304" pitchFamily="18" charset="0"/>
                <a:cs typeface="Times New Roman" panose="02020603050405020304" pitchFamily="18" charset="0"/>
              </a:rPr>
              <a:t> y </a:t>
            </a:r>
            <a:r>
              <a:rPr lang="es-ES" altLang="es-ES" dirty="0">
                <a:solidFill>
                  <a:srgbClr val="FF0000"/>
                </a:solidFill>
                <a:latin typeface="Times New Roman" panose="02020603050405020304" pitchFamily="18" charset="0"/>
                <a:cs typeface="Times New Roman" panose="02020603050405020304" pitchFamily="18" charset="0"/>
              </a:rPr>
              <a:t>0,2</a:t>
            </a:r>
            <a:r>
              <a:rPr lang="es-ES" altLang="es-ES" dirty="0">
                <a:latin typeface="Times New Roman" panose="02020603050405020304" pitchFamily="18" charset="0"/>
                <a:cs typeface="Times New Roman" panose="02020603050405020304" pitchFamily="18" charset="0"/>
              </a:rPr>
              <a:t> a fijar por las universidades para cada grado. Se harán públicos al inicio del curso. </a:t>
            </a:r>
          </a:p>
          <a:p>
            <a:pPr lvl="2">
              <a:buNone/>
            </a:pPr>
            <a:r>
              <a:rPr lang="es-ES" altLang="es-ES" dirty="0">
                <a:latin typeface="Times New Roman" panose="02020603050405020304" pitchFamily="18" charset="0"/>
                <a:cs typeface="Times New Roman" panose="02020603050405020304" pitchFamily="18" charset="0"/>
                <a:hlinkClick r:id="rId2"/>
              </a:rPr>
              <a:t>https://www.educa.jcyl.es/universidad/es/servicio-ensenanza-universitaria/admision-ensenanzas-universitarias-oficiales-grado-universi/parametros-ponderacion-curso-2024-2025</a:t>
            </a:r>
            <a:endParaRPr lang="es-ES" altLang="es-ES" sz="1800" dirty="0">
              <a:latin typeface="Times New Roman" panose="02020603050405020304" pitchFamily="18" charset="0"/>
              <a:cs typeface="Times New Roman" panose="02020603050405020304" pitchFamily="18" charset="0"/>
            </a:endParaRPr>
          </a:p>
          <a:p>
            <a:pPr lvl="2"/>
            <a:r>
              <a:rPr lang="es-ES" sz="2000" dirty="0">
                <a:latin typeface="Times New Roman" panose="02020603050405020304" pitchFamily="18" charset="0"/>
                <a:cs typeface="Times New Roman" panose="02020603050405020304" pitchFamily="18" charset="0"/>
              </a:rPr>
              <a:t>Las universidades  podrán tener en cuenta la calificación obtenida en las materias generales del bloque de asignaturas troncales según modalidad en sus procedimientos de admisión.</a:t>
            </a:r>
          </a:p>
          <a:p>
            <a:endParaRPr lang="es-ES" dirty="0"/>
          </a:p>
        </p:txBody>
      </p:sp>
    </p:spTree>
    <p:extLst>
      <p:ext uri="{BB962C8B-B14F-4D97-AF65-F5344CB8AC3E}">
        <p14:creationId xmlns:p14="http://schemas.microsoft.com/office/powerpoint/2010/main" val="283273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4ECD9F0-7671-F949-9C2F-D156BB0C50F1}"/>
              </a:ext>
            </a:extLst>
          </p:cNvPr>
          <p:cNvSpPr>
            <a:spLocks noGrp="1"/>
          </p:cNvSpPr>
          <p:nvPr>
            <p:ph idx="1"/>
          </p:nvPr>
        </p:nvSpPr>
        <p:spPr>
          <a:xfrm>
            <a:off x="1260000" y="0"/>
            <a:ext cx="9728200" cy="6858000"/>
          </a:xfrm>
        </p:spPr>
        <p:txBody>
          <a:bodyPr>
            <a:noAutofit/>
          </a:bodyPr>
          <a:lstStyle/>
          <a:p>
            <a:pPr marL="0" indent="0" algn="just">
              <a:buNone/>
            </a:pPr>
            <a:endParaRPr lang="en-US" sz="2000" dirty="0">
              <a:latin typeface="Times New Roman" panose="02020603050405020304" pitchFamily="18" charset="0"/>
              <a:cs typeface="Times New Roman" panose="02020603050405020304" pitchFamily="18" charset="0"/>
            </a:endParaRPr>
          </a:p>
          <a:p>
            <a:pPr algn="just"/>
            <a:r>
              <a:rPr lang="es-ES_tradnl" sz="2000" dirty="0">
                <a:latin typeface="Times New Roman" panose="02020603050405020304" pitchFamily="18" charset="0"/>
                <a:cs typeface="Times New Roman" panose="02020603050405020304" pitchFamily="18" charset="0"/>
              </a:rPr>
              <a:t>Los alumnos que no hayan superado la evaluación final de Bachillerato para el acceso a la Universidad en la convocatoria ordinaria podrán realizar la evaluación en la convocatoria extraordinaria.</a:t>
            </a:r>
            <a:endParaRPr lang="es-ES_tradnl" sz="1000" dirty="0">
              <a:latin typeface="Times New Roman" panose="02020603050405020304" pitchFamily="18" charset="0"/>
              <a:cs typeface="Times New Roman" panose="02020603050405020304" pitchFamily="18" charset="0"/>
            </a:endParaRPr>
          </a:p>
          <a:p>
            <a:pPr algn="just"/>
            <a:r>
              <a:rPr lang="es-ES_tradnl" sz="2000" dirty="0">
                <a:latin typeface="Times New Roman" panose="02020603050405020304" pitchFamily="18" charset="0"/>
                <a:cs typeface="Times New Roman" panose="02020603050405020304" pitchFamily="18" charset="0"/>
              </a:rPr>
              <a:t>Quienes, habiéndola superado, deseen mejorar la calificación final obtenida en la convocatoria ordinaria, podrán presentarse a la evaluación en la convocatoria extraordinaria.</a:t>
            </a:r>
          </a:p>
          <a:p>
            <a:r>
              <a:rPr lang="es-ES" sz="2000" dirty="0">
                <a:latin typeface="Times New Roman" panose="02020603050405020304" pitchFamily="18" charset="0"/>
                <a:cs typeface="Times New Roman" panose="02020603050405020304" pitchFamily="18" charset="0"/>
              </a:rPr>
              <a:t>La superación de la PAU tendrá validez indefinida. Las calificaciones obtenidas en los ejercicios de las materias para mejorar la nota de admisión tendrán validez durante el curso que se inicie inmediatamente después de la superación de la prueba y los dos cursos académicos siguientes a este. </a:t>
            </a:r>
          </a:p>
          <a:p>
            <a:pPr algn="just"/>
            <a:r>
              <a:rPr lang="es-ES_tradnl" sz="2000" dirty="0">
                <a:latin typeface="Times New Roman" panose="02020603050405020304" pitchFamily="18" charset="0"/>
                <a:cs typeface="Times New Roman" panose="02020603050405020304" pitchFamily="18" charset="0"/>
              </a:rPr>
              <a:t> Los  estudiantes  podrán  presentarse  en  sucesivas  convocatorias  para mejorar la calificación obtenida en cualquiera de las pruebas. Se tomará en consideración la calificación obtenida en la nueva convocatoria, siempre que esta sea superior a la anterior.</a:t>
            </a:r>
          </a:p>
          <a:p>
            <a:pPr marL="0" indent="0" algn="ctr">
              <a:buNone/>
            </a:pPr>
            <a:r>
              <a:rPr lang="es-ES_tradnl" sz="2000" dirty="0">
                <a:latin typeface="Times New Roman" panose="02020603050405020304" pitchFamily="18" charset="0"/>
                <a:cs typeface="Times New Roman" panose="02020603050405020304" pitchFamily="18" charset="0"/>
              </a:rPr>
              <a:t>ENLACE MUY IMPORTANTE (información general)</a:t>
            </a:r>
          </a:p>
          <a:p>
            <a:pPr marL="0" indent="0" algn="ctr">
              <a:buNone/>
            </a:pPr>
            <a:r>
              <a:rPr lang="es-ES_tradnl" sz="2000" dirty="0">
                <a:latin typeface="Times New Roman" panose="02020603050405020304" pitchFamily="18" charset="0"/>
                <a:cs typeface="Times New Roman" panose="02020603050405020304" pitchFamily="18" charset="0"/>
                <a:hlinkClick r:id="rId2"/>
              </a:rPr>
              <a:t>https://www.educa.jcyl.es/universidad/es/servicio-ensenanza-universitaria/acceso-universidades-publicas-castilla-leon</a:t>
            </a:r>
            <a:endParaRPr lang="es-ES_tradnl" sz="2000" dirty="0">
              <a:latin typeface="Times New Roman" panose="02020603050405020304" pitchFamily="18" charset="0"/>
              <a:cs typeface="Times New Roman" panose="02020603050405020304" pitchFamily="18" charset="0"/>
            </a:endParaRPr>
          </a:p>
          <a:p>
            <a:pPr marL="0" indent="0" algn="ctr">
              <a:buNone/>
            </a:pPr>
            <a:endParaRPr lang="es-ES_tradnl"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8410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5A5889C-3580-3244-A4E3-AD99B83A6909}"/>
              </a:ext>
            </a:extLst>
          </p:cNvPr>
          <p:cNvSpPr>
            <a:spLocks noGrp="1"/>
          </p:cNvSpPr>
          <p:nvPr>
            <p:ph idx="1"/>
          </p:nvPr>
        </p:nvSpPr>
        <p:spPr>
          <a:xfrm>
            <a:off x="146649" y="189782"/>
            <a:ext cx="11947585" cy="5978105"/>
          </a:xfrm>
        </p:spPr>
        <p:txBody>
          <a:bodyPr>
            <a:normAutofit/>
          </a:bodyPr>
          <a:lstStyle/>
          <a:p>
            <a:pPr marL="0" indent="0" algn="ctr">
              <a:buNone/>
            </a:pPr>
            <a:r>
              <a:rPr lang="es-ES" sz="2000" b="1" u="sng" dirty="0">
                <a:solidFill>
                  <a:srgbClr val="0070C0"/>
                </a:solidFill>
                <a:latin typeface="Times New Roman" panose="02020603050405020304" pitchFamily="18" charset="0"/>
                <a:cs typeface="Times New Roman" panose="02020603050405020304" pitchFamily="18" charset="0"/>
              </a:rPr>
              <a:t>ADMISIÓN A LAS UNIVERSIDADES PUBLICAS</a:t>
            </a:r>
          </a:p>
          <a:p>
            <a:pPr marL="0" indent="0" algn="ctr">
              <a:buNone/>
            </a:pPr>
            <a:endParaRPr lang="es-ES" sz="2000" b="1" u="sng" dirty="0">
              <a:latin typeface="Times New Roman" panose="02020603050405020304" pitchFamily="18" charset="0"/>
              <a:cs typeface="Times New Roman" panose="02020603050405020304" pitchFamily="18" charset="0"/>
            </a:endParaRPr>
          </a:p>
          <a:p>
            <a:pPr algn="just"/>
            <a:r>
              <a:rPr lang="es-ES" sz="1800" b="1" dirty="0">
                <a:latin typeface="Times New Roman" panose="02020603050405020304" pitchFamily="18" charset="0"/>
                <a:cs typeface="Times New Roman" panose="02020603050405020304" pitchFamily="18" charset="0"/>
              </a:rPr>
              <a:t> ¿QUIÉNES TIENEN QUE REALIZAR ESTA PREINSCRIPCIÓN?</a:t>
            </a:r>
          </a:p>
          <a:p>
            <a:pPr algn="just"/>
            <a:r>
              <a:rPr lang="es-ES" sz="1800" dirty="0">
                <a:latin typeface="Times New Roman" panose="02020603050405020304" pitchFamily="18" charset="0"/>
                <a:cs typeface="Times New Roman" panose="02020603050405020304" pitchFamily="18" charset="0"/>
              </a:rPr>
              <a:t>En general, todos los que deseen iniciar enseñanzas universitarias oficiales de Grado. </a:t>
            </a:r>
            <a:endParaRPr lang="es-ES" sz="1800" b="1" dirty="0">
              <a:latin typeface="Times New Roman" panose="02020603050405020304" pitchFamily="18" charset="0"/>
              <a:cs typeface="Times New Roman" panose="02020603050405020304" pitchFamily="18" charset="0"/>
            </a:endParaRPr>
          </a:p>
          <a:p>
            <a:pPr algn="just"/>
            <a:r>
              <a:rPr lang="es-ES" sz="1800" dirty="0">
                <a:latin typeface="Times New Roman" panose="02020603050405020304" pitchFamily="18" charset="0"/>
                <a:cs typeface="Times New Roman" panose="02020603050405020304" pitchFamily="18" charset="0"/>
              </a:rPr>
              <a:t>El alumno cumplimentará un solo formulario informatizado, ya que la preinscripción </a:t>
            </a:r>
            <a:r>
              <a:rPr lang="es-ES" sz="1800" b="1" dirty="0">
                <a:latin typeface="Times New Roman" panose="02020603050405020304" pitchFamily="18" charset="0"/>
                <a:cs typeface="Times New Roman" panose="02020603050405020304" pitchFamily="18" charset="0"/>
              </a:rPr>
              <a:t>es única y obligatoria</a:t>
            </a:r>
            <a:r>
              <a:rPr lang="es-ES" sz="1800" dirty="0">
                <a:latin typeface="Times New Roman" panose="02020603050405020304" pitchFamily="18" charset="0"/>
                <a:cs typeface="Times New Roman" panose="02020603050405020304" pitchFamily="18" charset="0"/>
              </a:rPr>
              <a:t> para todas las Universidades Públicas del Distrito Universitario de Castilla y León.</a:t>
            </a:r>
          </a:p>
          <a:p>
            <a:pPr algn="just"/>
            <a:r>
              <a:rPr lang="es-ES" sz="1800" dirty="0">
                <a:latin typeface="Times New Roman" panose="02020603050405020304" pitchFamily="18" charset="0"/>
                <a:cs typeface="Times New Roman" panose="02020603050405020304" pitchFamily="18" charset="0"/>
              </a:rPr>
              <a:t>Dentro del plazo de preinscripción se podrán hacer las modificaciones y rectificaciones que fueran necesarias. </a:t>
            </a:r>
          </a:p>
          <a:p>
            <a:pPr algn="just"/>
            <a:r>
              <a:rPr lang="es-ES" sz="1800" dirty="0">
                <a:latin typeface="Times New Roman" panose="02020603050405020304" pitchFamily="18" charset="0"/>
                <a:cs typeface="Times New Roman" panose="02020603050405020304" pitchFamily="18" charset="0"/>
              </a:rPr>
              <a:t>En el caso de solicitar en alguna de sus opciones los estudios de Grado en Traducción e Interpretación o</a:t>
            </a:r>
            <a:r>
              <a:rPr lang="es-ES" sz="1800" b="1" dirty="0">
                <a:latin typeface="Times New Roman" panose="02020603050405020304" pitchFamily="18" charset="0"/>
                <a:cs typeface="Times New Roman" panose="02020603050405020304" pitchFamily="18" charset="0"/>
              </a:rPr>
              <a:t> </a:t>
            </a:r>
            <a:r>
              <a:rPr lang="es-ES" sz="1800" dirty="0">
                <a:latin typeface="Times New Roman" panose="02020603050405020304" pitchFamily="18" charset="0"/>
                <a:cs typeface="Times New Roman" panose="02020603050405020304" pitchFamily="18" charset="0"/>
              </a:rPr>
              <a:t>Grado en Piloto de Aviación Comercial y Operaciones Aéreas (Salamanca) deberá realizar una prueba de aptitud.</a:t>
            </a:r>
          </a:p>
          <a:p>
            <a:pPr algn="just"/>
            <a:r>
              <a:rPr lang="es-ES" sz="1800" dirty="0">
                <a:latin typeface="Times New Roman" panose="02020603050405020304" pitchFamily="18" charset="0"/>
                <a:cs typeface="Times New Roman" panose="02020603050405020304" pitchFamily="18" charset="0"/>
              </a:rPr>
              <a:t>Los alumnos que deseen matricularse en universidades fuera de Castilla y León o en universidades privadas deberán dirigirse a dichas universidades para informarse del proceso de inscripción</a:t>
            </a:r>
          </a:p>
          <a:p>
            <a:pPr marL="0" indent="0" algn="just">
              <a:buNone/>
            </a:pPr>
            <a:endParaRPr lang="es-ES" sz="1800" dirty="0">
              <a:latin typeface="Times New Roman" panose="02020603050405020304" pitchFamily="18" charset="0"/>
              <a:cs typeface="Times New Roman" panose="02020603050405020304" pitchFamily="18" charset="0"/>
            </a:endParaRPr>
          </a:p>
          <a:p>
            <a:pPr marL="0" indent="0" algn="ctr">
              <a:buNone/>
            </a:pPr>
            <a:r>
              <a:rPr lang="es-ES" sz="2000" b="1" dirty="0">
                <a:solidFill>
                  <a:srgbClr val="C00000"/>
                </a:solidFill>
                <a:latin typeface="Times New Roman" panose="02020603050405020304" pitchFamily="18" charset="0"/>
                <a:cs typeface="Times New Roman" panose="02020603050405020304" pitchFamily="18" charset="0"/>
              </a:rPr>
              <a:t>ENLACE MUY IMPORTANTE</a:t>
            </a:r>
          </a:p>
          <a:p>
            <a:pPr algn="ctr"/>
            <a:r>
              <a:rPr lang="es-ES" sz="1800" dirty="0">
                <a:latin typeface="Times New Roman" panose="02020603050405020304" pitchFamily="18" charset="0"/>
                <a:cs typeface="Times New Roman" panose="02020603050405020304" pitchFamily="18" charset="0"/>
                <a:hlinkClick r:id="rId2"/>
              </a:rPr>
              <a:t>https://www.educa.jcyl.es/universidad/es/servicio-ensenanza-universitaria/admision-ensenanzas-universitarias-oficiales-grado-universi</a:t>
            </a:r>
            <a:endParaRPr lang="es-E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300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20DE5CE-A0FC-CF43-AB95-622D62F21F89}"/>
              </a:ext>
            </a:extLst>
          </p:cNvPr>
          <p:cNvSpPr>
            <a:spLocks noGrp="1"/>
          </p:cNvSpPr>
          <p:nvPr>
            <p:ph idx="1"/>
          </p:nvPr>
        </p:nvSpPr>
        <p:spPr>
          <a:xfrm>
            <a:off x="900000" y="229738"/>
            <a:ext cx="10515600" cy="6257326"/>
          </a:xfrm>
        </p:spPr>
        <p:txBody>
          <a:bodyPr>
            <a:noAutofit/>
          </a:bodyPr>
          <a:lstStyle/>
          <a:p>
            <a:pPr marL="0" indent="0" algn="ctr">
              <a:buNone/>
            </a:pPr>
            <a:r>
              <a:rPr lang="es-ES" sz="2000" b="1" u="sng" dirty="0">
                <a:solidFill>
                  <a:schemeClr val="accent6">
                    <a:lumMod val="75000"/>
                  </a:schemeClr>
                </a:solidFill>
                <a:latin typeface="Times New Roman" panose="02020603050405020304" pitchFamily="18" charset="0"/>
                <a:cs typeface="Times New Roman" panose="02020603050405020304" pitchFamily="18" charset="0"/>
              </a:rPr>
              <a:t>ENLACES DE INTERES</a:t>
            </a:r>
          </a:p>
          <a:p>
            <a:pPr marL="0" indent="0">
              <a:buNone/>
            </a:pPr>
            <a:endParaRPr lang="es-ES" sz="2000" b="1" dirty="0">
              <a:latin typeface="Times New Roman" panose="02020603050405020304" pitchFamily="18" charset="0"/>
              <a:cs typeface="Times New Roman" panose="02020603050405020304" pitchFamily="18" charset="0"/>
            </a:endParaRPr>
          </a:p>
          <a:p>
            <a:pPr marL="0" indent="0">
              <a:buNone/>
            </a:pPr>
            <a:r>
              <a:rPr lang="es-ES" sz="2000" b="1" dirty="0">
                <a:latin typeface="Times New Roman" panose="02020603050405020304" pitchFamily="18" charset="0"/>
                <a:cs typeface="Times New Roman" panose="02020603050405020304" pitchFamily="18" charset="0"/>
              </a:rPr>
              <a:t>ACCESO A LA UNIVERSIDAD:</a:t>
            </a:r>
          </a:p>
          <a:p>
            <a:pPr marL="0" indent="0">
              <a:buNone/>
            </a:pPr>
            <a:r>
              <a:rPr lang="es-ES" sz="2000" b="1" dirty="0">
                <a:latin typeface="Times New Roman" panose="02020603050405020304" pitchFamily="18" charset="0"/>
                <a:cs typeface="Times New Roman" panose="02020603050405020304" pitchFamily="18" charset="0"/>
                <a:hlinkClick r:id="rId2"/>
              </a:rPr>
              <a:t>https://www.educa.jcyl.es/universidad/es/servicio-ensenanza-universitaria/acceso-universidades-publicas-castilla-leon</a:t>
            </a:r>
            <a:endParaRPr lang="es-ES" sz="2000" b="1" dirty="0">
              <a:latin typeface="Times New Roman" panose="02020603050405020304" pitchFamily="18" charset="0"/>
              <a:cs typeface="Times New Roman" panose="02020603050405020304" pitchFamily="18" charset="0"/>
            </a:endParaRPr>
          </a:p>
          <a:p>
            <a:pPr marL="0" indent="0">
              <a:buNone/>
            </a:pPr>
            <a:r>
              <a:rPr lang="es-ES" sz="2000" b="1" dirty="0">
                <a:latin typeface="Times New Roman" panose="02020603050405020304" pitchFamily="18" charset="0"/>
                <a:cs typeface="Times New Roman" panose="02020603050405020304" pitchFamily="18" charset="0"/>
              </a:rPr>
              <a:t>MATRICES DE PONDERACIÓN:</a:t>
            </a:r>
          </a:p>
          <a:p>
            <a:pPr marL="0" indent="0">
              <a:buNone/>
            </a:pPr>
            <a:r>
              <a:rPr lang="es-ES" sz="2000" b="1" dirty="0">
                <a:latin typeface="Times New Roman" panose="02020603050405020304" pitchFamily="18" charset="0"/>
                <a:cs typeface="Times New Roman" panose="02020603050405020304" pitchFamily="18" charset="0"/>
                <a:hlinkClick r:id="rId3"/>
              </a:rPr>
              <a:t>https://www.educa.jcyl.es/universidad/es/servicio-ensenanza-universitaria/admision-ensenanzas-universitarias-oficiales-grado-universi/parametros-ponderacion-curso-2023-2024</a:t>
            </a:r>
            <a:endParaRPr lang="es-ES" sz="2000" b="1" dirty="0">
              <a:latin typeface="Times New Roman" panose="02020603050405020304" pitchFamily="18" charset="0"/>
              <a:cs typeface="Times New Roman" panose="02020603050405020304" pitchFamily="18" charset="0"/>
            </a:endParaRPr>
          </a:p>
          <a:p>
            <a:pPr marL="0" indent="0">
              <a:buNone/>
            </a:pPr>
            <a:r>
              <a:rPr lang="es-ES" sz="2000" b="1">
                <a:latin typeface="Times New Roman" panose="02020603050405020304" pitchFamily="18" charset="0"/>
                <a:cs typeface="Times New Roman" panose="02020603050405020304" pitchFamily="18" charset="0"/>
              </a:rPr>
              <a:t>ADMISIÓN </a:t>
            </a:r>
            <a:r>
              <a:rPr lang="es-ES" sz="2000" b="1" dirty="0">
                <a:latin typeface="Times New Roman" panose="02020603050405020304" pitchFamily="18" charset="0"/>
                <a:cs typeface="Times New Roman" panose="02020603050405020304" pitchFamily="18" charset="0"/>
              </a:rPr>
              <a:t>A LA UNIVERSIDAD:</a:t>
            </a:r>
          </a:p>
          <a:p>
            <a:pPr marL="0" indent="0">
              <a:buNone/>
            </a:pPr>
            <a:r>
              <a:rPr lang="es-ES" sz="1800" b="1" dirty="0">
                <a:latin typeface="Times New Roman" panose="02020603050405020304" pitchFamily="18" charset="0"/>
                <a:cs typeface="Times New Roman" panose="02020603050405020304" pitchFamily="18" charset="0"/>
                <a:hlinkClick r:id="rId4"/>
              </a:rPr>
              <a:t>https://www.educa.jcyl.es/universidad/es/servicio-ensenanza-universitaria/admision-ensenanzas-universitarias-oficiales-grado-universi</a:t>
            </a:r>
            <a:endParaRPr lang="es-ES" sz="1800" b="1" dirty="0">
              <a:latin typeface="Times New Roman" panose="02020603050405020304" pitchFamily="18" charset="0"/>
              <a:cs typeface="Times New Roman" panose="02020603050405020304" pitchFamily="18" charset="0"/>
            </a:endParaRPr>
          </a:p>
          <a:p>
            <a:pPr marL="0" indent="0">
              <a:buNone/>
            </a:pPr>
            <a:r>
              <a:rPr lang="es-ES" sz="2000" b="1" dirty="0">
                <a:latin typeface="Times New Roman" panose="02020603050405020304" pitchFamily="18" charset="0"/>
                <a:cs typeface="Times New Roman" panose="02020603050405020304" pitchFamily="18" charset="0"/>
              </a:rPr>
              <a:t>UNIVERSIDAD VALLADOLID:</a:t>
            </a:r>
          </a:p>
          <a:p>
            <a:pPr marL="0" indent="0">
              <a:buNone/>
            </a:pPr>
            <a:r>
              <a:rPr lang="es-ES" sz="2000" b="1" dirty="0">
                <a:latin typeface="Times New Roman" panose="02020603050405020304" pitchFamily="18" charset="0"/>
                <a:cs typeface="Times New Roman" panose="02020603050405020304" pitchFamily="18" charset="0"/>
                <a:hlinkClick r:id="rId5"/>
              </a:rPr>
              <a:t>https://admision.uva.es/export/sites/admision/#EBAU</a:t>
            </a:r>
            <a:endParaRPr lang="es-ES" sz="2000" b="1" dirty="0">
              <a:latin typeface="Times New Roman" panose="02020603050405020304" pitchFamily="18" charset="0"/>
              <a:cs typeface="Times New Roman" panose="02020603050405020304" pitchFamily="18" charset="0"/>
            </a:endParaRPr>
          </a:p>
          <a:p>
            <a:pPr marL="0" indent="0">
              <a:buNone/>
            </a:pPr>
            <a:r>
              <a:rPr lang="es-ES" sz="2000" b="1" dirty="0">
                <a:latin typeface="Times New Roman" panose="02020603050405020304" pitchFamily="18" charset="0"/>
                <a:cs typeface="Times New Roman" panose="02020603050405020304" pitchFamily="18" charset="0"/>
              </a:rPr>
              <a:t>UNIVERSIDAD SALAMANCA:</a:t>
            </a:r>
          </a:p>
          <a:p>
            <a:pPr marL="0" indent="0">
              <a:buNone/>
            </a:pPr>
            <a:r>
              <a:rPr lang="es-ES" sz="1800" b="1" dirty="0">
                <a:latin typeface="Times New Roman" panose="02020603050405020304" pitchFamily="18" charset="0"/>
                <a:cs typeface="Times New Roman" panose="02020603050405020304" pitchFamily="18" charset="0"/>
                <a:hlinkClick r:id="rId6"/>
              </a:rPr>
              <a:t>https://www.usal.es/examenes-evaluacion-de-bachillerato-para-el-acceso-la-universidad</a:t>
            </a:r>
            <a:endParaRPr lang="es-ES" sz="1800" b="1" dirty="0">
              <a:latin typeface="Times New Roman" panose="02020603050405020304" pitchFamily="18" charset="0"/>
              <a:cs typeface="Times New Roman" panose="02020603050405020304" pitchFamily="18" charset="0"/>
            </a:endParaRPr>
          </a:p>
          <a:p>
            <a:pPr marL="0" indent="0" algn="ctr">
              <a:buNone/>
            </a:pPr>
            <a:endParaRPr lang="es-ES" sz="20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82292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TotalTime>
  <Words>1489</Words>
  <Application>Microsoft Office PowerPoint</Application>
  <PresentationFormat>Panorámica</PresentationFormat>
  <Paragraphs>121</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Calibri</vt:lpstr>
      <vt:lpstr>Calibri Light</vt:lpstr>
      <vt:lpstr>Times New Roman</vt:lpstr>
      <vt:lpstr>Wingdings</vt:lpstr>
      <vt:lpstr>Tema de Office</vt:lpstr>
      <vt:lpstr>Presentación de PowerPoint</vt:lpstr>
      <vt:lpstr>Presentación de PowerPoint</vt:lpstr>
      <vt:lpstr>Presentación de PowerPoint</vt:lpstr>
      <vt:lpstr>INSCRIPCIÓN: PROCEDIMIENTO, LUGARES Y PLAZO</vt:lpstr>
      <vt:lpstr>  DESTINATARIOS  DE   LA   PRUEBA PARA   EL ACCESO A LA UNIVERSIDAD</vt:lpstr>
      <vt:lpstr>  CARACTERÍSTICAS  DE  LA  EVALUACIÓN   DE  BACHILLERATO  PARA  EL ACCESO A LA UNIVERSIDAD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JUAN CARLOS GOMEZ FERNANDEZ</cp:lastModifiedBy>
  <cp:revision>46</cp:revision>
  <dcterms:created xsi:type="dcterms:W3CDTF">2021-04-12T18:15:54Z</dcterms:created>
  <dcterms:modified xsi:type="dcterms:W3CDTF">2025-05-22T09:13:12Z</dcterms:modified>
</cp:coreProperties>
</file>