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62" r:id="rId5"/>
    <p:sldId id="263" r:id="rId6"/>
    <p:sldId id="259" r:id="rId7"/>
    <p:sldId id="269" r:id="rId8"/>
    <p:sldId id="271" r:id="rId9"/>
    <p:sldId id="258" r:id="rId10"/>
    <p:sldId id="270" r:id="rId11"/>
    <p:sldId id="261" r:id="rId12"/>
    <p:sldId id="272" r:id="rId13"/>
    <p:sldId id="268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44" autoAdjust="0"/>
    <p:restoredTop sz="94660"/>
  </p:normalViewPr>
  <p:slideViewPr>
    <p:cSldViewPr snapToGrid="0">
      <p:cViewPr varScale="1">
        <p:scale>
          <a:sx n="79" d="100"/>
          <a:sy n="79" d="100"/>
        </p:scale>
        <p:origin x="-38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C05F-A9AF-4792-BC14-23A724C66D35}" type="datetimeFigureOut">
              <a:rPr lang="es-ES" smtClean="0"/>
              <a:pPr/>
              <a:t>28/04/2017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7244-94DF-4CC6-B571-550F3A2724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8744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C05F-A9AF-4792-BC14-23A724C66D35}" type="datetimeFigureOut">
              <a:rPr lang="es-ES" smtClean="0"/>
              <a:pPr/>
              <a:t>28/04/2017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7244-94DF-4CC6-B571-550F3A2724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40975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C05F-A9AF-4792-BC14-23A724C66D35}" type="datetimeFigureOut">
              <a:rPr lang="es-ES" smtClean="0"/>
              <a:pPr/>
              <a:t>28/04/2017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7244-94DF-4CC6-B571-550F3A2724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815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C05F-A9AF-4792-BC14-23A724C66D35}" type="datetimeFigureOut">
              <a:rPr lang="es-ES" smtClean="0"/>
              <a:pPr/>
              <a:t>28/04/2017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7244-94DF-4CC6-B571-550F3A2724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8033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C05F-A9AF-4792-BC14-23A724C66D35}" type="datetimeFigureOut">
              <a:rPr lang="es-ES" smtClean="0"/>
              <a:pPr/>
              <a:t>28/04/2017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7244-94DF-4CC6-B571-550F3A2724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3181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C05F-A9AF-4792-BC14-23A724C66D35}" type="datetimeFigureOut">
              <a:rPr lang="es-ES" smtClean="0"/>
              <a:pPr/>
              <a:t>28/04/2017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7244-94DF-4CC6-B571-550F3A2724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526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C05F-A9AF-4792-BC14-23A724C66D35}" type="datetimeFigureOut">
              <a:rPr lang="es-ES" smtClean="0"/>
              <a:pPr/>
              <a:t>28/04/2017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7244-94DF-4CC6-B571-550F3A2724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49875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C05F-A9AF-4792-BC14-23A724C66D35}" type="datetimeFigureOut">
              <a:rPr lang="es-ES" smtClean="0"/>
              <a:pPr/>
              <a:t>28/04/2017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7244-94DF-4CC6-B571-550F3A2724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88451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C05F-A9AF-4792-BC14-23A724C66D35}" type="datetimeFigureOut">
              <a:rPr lang="es-ES" smtClean="0"/>
              <a:pPr/>
              <a:t>28/04/2017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7244-94DF-4CC6-B571-550F3A2724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22193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C05F-A9AF-4792-BC14-23A724C66D35}" type="datetimeFigureOut">
              <a:rPr lang="es-ES" smtClean="0"/>
              <a:pPr/>
              <a:t>28/04/2017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7244-94DF-4CC6-B571-550F3A2724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2548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EC05F-A9AF-4792-BC14-23A724C66D35}" type="datetimeFigureOut">
              <a:rPr lang="es-ES" smtClean="0"/>
              <a:pPr/>
              <a:t>28/04/2017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77244-94DF-4CC6-B571-550F3A2724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7512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EC05F-A9AF-4792-BC14-23A724C66D35}" type="datetimeFigureOut">
              <a:rPr lang="es-ES" smtClean="0"/>
              <a:pPr/>
              <a:t>28/04/2017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77244-94DF-4CC6-B571-550F3A2724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937144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iesguardo.centros.educa.jcyl.es/sitio/index.cgi?wid_seccion=41" TargetMode="External"/><Relationship Id="rId3" Type="http://schemas.openxmlformats.org/officeDocument/2006/relationships/hyperlink" Target="http://iesguardo.centros.educa.jcyl.es/sitio/index.cgi?wid_seccion=41&amp;wid_item=108" TargetMode="External"/><Relationship Id="rId7" Type="http://schemas.openxmlformats.org/officeDocument/2006/relationships/hyperlink" Target="http://iesguardo.centros.educa.jcyl.es/sitio/index.cgi?wid_seccion=41&amp;wid_item=107" TargetMode="External"/><Relationship Id="rId2" Type="http://schemas.openxmlformats.org/officeDocument/2006/relationships/hyperlink" Target="http://iesguardo.centros.educa.jcyl.es/sitio/index.cgi?wid_seccion=41&amp;wid_item=11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esguardo.centros.educa.jcyl.es/sitio/index.cgi?wid_seccion=41&amp;wid_item=109" TargetMode="External"/><Relationship Id="rId5" Type="http://schemas.openxmlformats.org/officeDocument/2006/relationships/hyperlink" Target="http://iesguardo.centros.educa.jcyl.es/sitio/index.cgi?wid_seccion=41&amp;wid_item=113" TargetMode="External"/><Relationship Id="rId4" Type="http://schemas.openxmlformats.org/officeDocument/2006/relationships/hyperlink" Target="http://iesguardo.centros.educa.jcyl.es/sitio/index.cgi?wid_seccion=41&amp;wid_item=111" TargetMode="Externa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00545" y="311728"/>
            <a:ext cx="10515600" cy="1738746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JORNADAS DE DIFUSIÓN DE LA </a:t>
            </a:r>
            <a:br>
              <a:rPr lang="es-ES" dirty="0" smtClean="0"/>
            </a:br>
            <a:r>
              <a:rPr lang="es-ES" dirty="0" smtClean="0"/>
              <a:t>FORMACIÓN PROFESIONAL </a:t>
            </a:r>
            <a:br>
              <a:rPr lang="es-ES" dirty="0" smtClean="0"/>
            </a:br>
            <a:r>
              <a:rPr lang="es-ES" sz="3600" dirty="0" smtClean="0"/>
              <a:t>CURSO 2016/17</a:t>
            </a:r>
            <a:endParaRPr lang="es-ES" sz="3600" dirty="0"/>
          </a:p>
        </p:txBody>
      </p:sp>
      <p:pic>
        <p:nvPicPr>
          <p:cNvPr id="1026" name="Picture 2" descr="Foto portada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4185" y="2299855"/>
            <a:ext cx="7228320" cy="433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864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5658" y="6244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/>
              <a:t>¡Bienvenidos al IES GUARDO!</a:t>
            </a:r>
            <a:endParaRPr lang="es-ES" sz="5400" b="1" dirty="0"/>
          </a:p>
        </p:txBody>
      </p:sp>
      <p:pic>
        <p:nvPicPr>
          <p:cNvPr id="2050" name="Picture 2" descr="logoti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67" y="2631025"/>
            <a:ext cx="476250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de ies condes de saldañ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911" y="3202525"/>
            <a:ext cx="587692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6801476" y="4564600"/>
            <a:ext cx="458779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IES CONDES DE </a:t>
            </a:r>
          </a:p>
          <a:p>
            <a:pPr algn="ctr"/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SALDAÑA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069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chemeClr val="accent5"/>
                </a:solidFill>
              </a:rPr>
              <a:t>¿QUÉ ES LA FORMACIÓN PROFESIONAL?</a:t>
            </a:r>
            <a:endParaRPr lang="es-ES" b="1" dirty="0">
              <a:solidFill>
                <a:schemeClr val="accent5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El sistema educativo actual permite </a:t>
            </a:r>
            <a:r>
              <a:rPr lang="es-ES" u="sng" dirty="0"/>
              <a:t>e</a:t>
            </a:r>
            <a:r>
              <a:rPr lang="es-ES" u="sng" dirty="0" smtClean="0"/>
              <a:t>legir la opción educativa</a:t>
            </a:r>
            <a:r>
              <a:rPr lang="es-ES" dirty="0" smtClean="0"/>
              <a:t> más adecuada a sus estudiantes</a:t>
            </a:r>
          </a:p>
          <a:p>
            <a:endParaRPr lang="es-ES" dirty="0"/>
          </a:p>
          <a:p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endParaRPr lang="es-ES" dirty="0"/>
          </a:p>
        </p:txBody>
      </p:sp>
      <p:sp>
        <p:nvSpPr>
          <p:cNvPr id="4" name="AutoShape 2" descr="Resultado de imagen de elegir estudi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Imagen 6" descr="Resultado de imagen de elegir estudio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1260" y="2964170"/>
            <a:ext cx="4666615" cy="25698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ángulo 7"/>
          <p:cNvSpPr/>
          <p:nvPr/>
        </p:nvSpPr>
        <p:spPr>
          <a:xfrm>
            <a:off x="655320" y="4782067"/>
            <a:ext cx="20919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4º ESO</a:t>
            </a:r>
            <a:endParaRPr lang="es-E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895819" y="4366569"/>
            <a:ext cx="245798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 ahora </a:t>
            </a:r>
          </a:p>
          <a:p>
            <a:pPr algn="ctr"/>
            <a:r>
              <a:rPr lang="es-E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¿qué?</a:t>
            </a:r>
            <a:endParaRPr lang="es-E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79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717452"/>
            <a:ext cx="10515600" cy="5459511"/>
          </a:xfrm>
        </p:spPr>
        <p:txBody>
          <a:bodyPr/>
          <a:lstStyle/>
          <a:p>
            <a:r>
              <a:rPr lang="es-ES" dirty="0" smtClean="0"/>
              <a:t>La formación con la que una persona accede al </a:t>
            </a:r>
          </a:p>
          <a:p>
            <a:pPr marL="0" indent="0">
              <a:buNone/>
            </a:pPr>
            <a:r>
              <a:rPr lang="es-ES" dirty="0" smtClean="0"/>
              <a:t>mundo laboral actual juega un papel fundamental </a:t>
            </a:r>
          </a:p>
          <a:p>
            <a:pPr marL="0" indent="0">
              <a:buNone/>
            </a:pPr>
            <a:r>
              <a:rPr lang="es-ES" dirty="0" smtClean="0"/>
              <a:t>en la posibilidad de </a:t>
            </a:r>
            <a:r>
              <a:rPr lang="es-ES" u="sng" dirty="0" smtClean="0"/>
              <a:t>encontrar un empleo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En la actualidad la FP son los estudios profesionales más cercanos a la realidad del </a:t>
            </a:r>
            <a:r>
              <a:rPr lang="es-ES" u="sng" dirty="0" smtClean="0"/>
              <a:t>mercado de trabajo</a:t>
            </a:r>
          </a:p>
          <a:p>
            <a:pPr marL="0" indent="0">
              <a:buNone/>
            </a:pPr>
            <a:endParaRPr lang="es-ES" u="sng" dirty="0" smtClean="0"/>
          </a:p>
          <a:p>
            <a:pPr marL="0" indent="0">
              <a:buNone/>
            </a:pPr>
            <a:endParaRPr lang="es-ES" u="sng" dirty="0" smtClean="0"/>
          </a:p>
          <a:p>
            <a:pPr marL="0" indent="0">
              <a:buNone/>
            </a:pPr>
            <a:endParaRPr lang="es-ES" u="sng" dirty="0" smtClean="0"/>
          </a:p>
          <a:p>
            <a:r>
              <a:rPr lang="es-ES" dirty="0" smtClean="0"/>
              <a:t>La formación profesional oferta más de </a:t>
            </a:r>
            <a:r>
              <a:rPr lang="es-ES" b="1" dirty="0" smtClean="0">
                <a:solidFill>
                  <a:srgbClr val="0070C0"/>
                </a:solidFill>
              </a:rPr>
              <a:t>150 ciclos formativos </a:t>
            </a:r>
            <a:r>
              <a:rPr lang="es-ES" dirty="0" smtClean="0"/>
              <a:t>que están agrupados dentro de </a:t>
            </a:r>
            <a:r>
              <a:rPr lang="es-ES" b="1" dirty="0" smtClean="0">
                <a:solidFill>
                  <a:srgbClr val="0070C0"/>
                </a:solidFill>
              </a:rPr>
              <a:t>26 familias profesionales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4100" name="Picture 4" descr="Resultado de imagen de mercado labor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1447" y="717452"/>
            <a:ext cx="2531354" cy="171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esultado de imagen de mercado labor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2699" y="3575956"/>
            <a:ext cx="2741414" cy="146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626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249" y="328612"/>
            <a:ext cx="5787184" cy="652938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687678" y="342679"/>
            <a:ext cx="1730326" cy="731520"/>
          </a:xfrm>
          <a:prstGeom prst="rect">
            <a:avLst/>
          </a:prstGeom>
          <a:solidFill>
            <a:srgbClr val="FFFF00">
              <a:alpha val="0"/>
            </a:srgbClr>
          </a:solidFill>
          <a:ln w="57150">
            <a:solidFill>
              <a:srgbClr val="FFFF00"/>
            </a:solidFill>
          </a:ln>
          <a:effectLst>
            <a:outerShdw blurRad="50800" dist="50800" dir="5400000" algn="ctr" rotWithShape="0">
              <a:schemeClr val="bg1"/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7687678" y="1744393"/>
            <a:ext cx="1730326" cy="731520"/>
          </a:xfrm>
          <a:prstGeom prst="rect">
            <a:avLst/>
          </a:prstGeom>
          <a:solidFill>
            <a:srgbClr val="FFFF00">
              <a:alpha val="0"/>
            </a:srgbClr>
          </a:solidFill>
          <a:ln w="57150">
            <a:solidFill>
              <a:srgbClr val="FFFF00"/>
            </a:solidFill>
          </a:ln>
          <a:effectLst>
            <a:outerShdw blurRad="50800" dist="50800" dir="5400000" algn="ctr" rotWithShape="0">
              <a:schemeClr val="bg1"/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7687678" y="3935436"/>
            <a:ext cx="1730326" cy="731520"/>
          </a:xfrm>
          <a:prstGeom prst="rect">
            <a:avLst/>
          </a:prstGeom>
          <a:solidFill>
            <a:srgbClr val="FFFF00">
              <a:alpha val="0"/>
            </a:srgbClr>
          </a:solidFill>
          <a:ln w="57150">
            <a:solidFill>
              <a:srgbClr val="FFFF00"/>
            </a:solidFill>
          </a:ln>
          <a:effectLst>
            <a:outerShdw blurRad="50800" dist="50800" dir="5400000" algn="ctr" rotWithShape="0">
              <a:schemeClr val="bg1"/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ítulo 18"/>
          <p:cNvSpPr>
            <a:spLocks noGrp="1"/>
          </p:cNvSpPr>
          <p:nvPr>
            <p:ph type="title"/>
          </p:nvPr>
        </p:nvSpPr>
        <p:spPr>
          <a:xfrm>
            <a:off x="223144" y="328613"/>
            <a:ext cx="3932237" cy="1247378"/>
          </a:xfrm>
        </p:spPr>
        <p:txBody>
          <a:bodyPr>
            <a:noAutofit/>
          </a:bodyPr>
          <a:lstStyle/>
          <a:p>
            <a:r>
              <a:rPr lang="es-ES" sz="4000" b="1" dirty="0" smtClean="0">
                <a:solidFill>
                  <a:srgbClr val="0070C0"/>
                </a:solidFill>
              </a:rPr>
              <a:t>Familias profesionales</a:t>
            </a:r>
            <a:endParaRPr lang="es-ES" sz="4000" b="1" dirty="0">
              <a:solidFill>
                <a:srgbClr val="0070C0"/>
              </a:solidFill>
            </a:endParaRPr>
          </a:p>
        </p:txBody>
      </p:sp>
      <p:sp>
        <p:nvSpPr>
          <p:cNvPr id="21" name="Marcador de texto 20"/>
          <p:cNvSpPr>
            <a:spLocks noGrp="1"/>
          </p:cNvSpPr>
          <p:nvPr>
            <p:ph type="body" sz="half" idx="2"/>
          </p:nvPr>
        </p:nvSpPr>
        <p:spPr>
          <a:xfrm>
            <a:off x="223144" y="1744393"/>
            <a:ext cx="5206985" cy="4797084"/>
          </a:xfrm>
        </p:spPr>
        <p:txBody>
          <a:bodyPr>
            <a:noAutofit/>
          </a:bodyPr>
          <a:lstStyle/>
          <a:p>
            <a:r>
              <a:rPr lang="es-ES" sz="2800" dirty="0" smtClean="0"/>
              <a:t>Dentro de cada familia profesional hay ciclos formativos de:</a:t>
            </a:r>
          </a:p>
          <a:p>
            <a:endParaRPr lang="es-E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Ciclos de Formación Profesional Básica (FPB)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Ciclos Formativos de Grado Medio (CGM)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Ciclos Formativos de Grado Superior (CGS)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xmlns="" val="423746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chemeClr val="accent5"/>
                </a:solidFill>
              </a:rPr>
              <a:t>¿CUÁL ES LA OFERTA FORMATIVA DEL </a:t>
            </a:r>
            <a:br>
              <a:rPr lang="es-ES" b="1" dirty="0" smtClean="0">
                <a:solidFill>
                  <a:schemeClr val="accent5"/>
                </a:solidFill>
              </a:rPr>
            </a:br>
            <a:r>
              <a:rPr lang="es-ES" b="1" dirty="0" smtClean="0">
                <a:solidFill>
                  <a:schemeClr val="accent5"/>
                </a:solidFill>
              </a:rPr>
              <a:t>IES GUARDO?</a:t>
            </a:r>
            <a:endParaRPr lang="es-ES" b="1" dirty="0">
              <a:solidFill>
                <a:schemeClr val="accent5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26582233"/>
              </p:ext>
            </p:extLst>
          </p:nvPr>
        </p:nvGraphicFramePr>
        <p:xfrm>
          <a:off x="253216" y="1839694"/>
          <a:ext cx="11659741" cy="4389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67246"/>
                <a:gridCol w="2833352"/>
                <a:gridCol w="1262130"/>
                <a:gridCol w="3412901"/>
                <a:gridCol w="656823"/>
                <a:gridCol w="262728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/>
                        <a:t>FAMILIA</a:t>
                      </a:r>
                      <a:r>
                        <a:rPr lang="es-ES" sz="2400" baseline="0" dirty="0" smtClean="0"/>
                        <a:t> DE ADMINISTRACIÓN Y GESTIÓN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/>
                        <a:t>FAMILIA</a:t>
                      </a:r>
                      <a:r>
                        <a:rPr lang="es-ES" sz="2400" baseline="0" dirty="0" smtClean="0"/>
                        <a:t> DE ELECTRICIDAD Y ELECTRÓNICA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/>
                        <a:t>FAMILIA</a:t>
                      </a:r>
                      <a:r>
                        <a:rPr lang="es-ES" sz="2400" baseline="0" dirty="0" smtClean="0"/>
                        <a:t> DE INSTALACIÓN Y MANTENIMIENTO</a:t>
                      </a:r>
                      <a:endParaRPr lang="es-E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FPB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dirty="0" smtClean="0">
                          <a:hlinkClick r:id="rId2"/>
                        </a:rPr>
                        <a:t>Electricidad y Electrónica</a:t>
                      </a:r>
                      <a:endParaRPr lang="es-ES" sz="2400" dirty="0" smtClean="0"/>
                    </a:p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CGM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 smtClean="0">
                          <a:hlinkClick r:id="rId3"/>
                        </a:rPr>
                        <a:t>Gestión                Administrativa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dirty="0" smtClean="0">
                          <a:hlinkClick r:id="rId4"/>
                        </a:rPr>
                        <a:t>Instalaciones</a:t>
                      </a:r>
                      <a:r>
                        <a:rPr lang="es-ES" sz="2400" baseline="0" dirty="0" smtClean="0">
                          <a:hlinkClick r:id="rId4"/>
                        </a:rPr>
                        <a:t> Eléctricas y Automáticas</a:t>
                      </a:r>
                      <a:endParaRPr lang="es-ES" sz="2400" baseline="0" dirty="0" smtClean="0"/>
                    </a:p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dirty="0" smtClean="0">
                          <a:hlinkClick r:id="rId5"/>
                        </a:rPr>
                        <a:t>Mantenimiento</a:t>
                      </a:r>
                      <a:r>
                        <a:rPr lang="es-ES" sz="2400" baseline="0" dirty="0" smtClean="0">
                          <a:hlinkClick r:id="rId5"/>
                        </a:rPr>
                        <a:t> Electromecánico</a:t>
                      </a:r>
                      <a:endParaRPr lang="es-E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CGS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 smtClean="0">
                          <a:hlinkClick r:id="rId6"/>
                        </a:rPr>
                        <a:t>Administración</a:t>
                      </a:r>
                      <a:r>
                        <a:rPr lang="es-ES" sz="2400" baseline="0" dirty="0" smtClean="0">
                          <a:hlinkClick r:id="rId6"/>
                        </a:rPr>
                        <a:t> y Finanzas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dirty="0" smtClean="0">
                          <a:hlinkClick r:id="rId7"/>
                        </a:rPr>
                        <a:t>Sistemas Electrotécnicos</a:t>
                      </a:r>
                      <a:r>
                        <a:rPr lang="es-ES" sz="2400" baseline="0" dirty="0" smtClean="0">
                          <a:hlinkClick r:id="rId7"/>
                        </a:rPr>
                        <a:t> y Automatizados</a:t>
                      </a:r>
                      <a:endParaRPr lang="es-ES" sz="2400" baseline="0" dirty="0" smtClean="0"/>
                    </a:p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 descr="Resultado de imagen de click here icon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96478" y="699245"/>
            <a:ext cx="657322" cy="65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0050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chemeClr val="accent5"/>
                </a:solidFill>
              </a:rPr>
              <a:t>¿CÓMO SE ESTRUCTURAN LOS CICLOS FORMATIVOS?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Cada ciclo formativo tiene una serie de </a:t>
            </a:r>
            <a:r>
              <a:rPr lang="es-ES" u="sng" dirty="0" smtClean="0"/>
              <a:t>módulos profesionales </a:t>
            </a:r>
            <a:r>
              <a:rPr lang="es-ES" dirty="0" smtClean="0"/>
              <a:t>que son el equivalente a las materias de la ESO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smtClean="0"/>
              <a:t>Todos los ciclos formativos poseen el en 2º curso un módulo llamado </a:t>
            </a:r>
            <a:r>
              <a:rPr lang="es-ES" u="sng" dirty="0" smtClean="0"/>
              <a:t>Formación en Centros de Trabajo </a:t>
            </a:r>
            <a:r>
              <a:rPr lang="es-ES" dirty="0" smtClean="0"/>
              <a:t>(FCT) conocido coloquialmente como las prácticas en empresa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6146" name="Picture 2" descr="Resultado de imagen de libros asignatur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3323" y="2133784"/>
            <a:ext cx="1575956" cy="142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Resultado de imagen de fct cicer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82590" y="4936748"/>
            <a:ext cx="2425589" cy="1650796"/>
          </a:xfrm>
          <a:prstGeom prst="rect">
            <a:avLst/>
          </a:prstGeom>
        </p:spPr>
      </p:pic>
      <p:cxnSp>
        <p:nvCxnSpPr>
          <p:cNvPr id="11" name="Conector recto de flecha 10"/>
          <p:cNvCxnSpPr/>
          <p:nvPr/>
        </p:nvCxnSpPr>
        <p:spPr>
          <a:xfrm>
            <a:off x="5223274" y="5762146"/>
            <a:ext cx="2408349" cy="0"/>
          </a:xfrm>
          <a:prstGeom prst="straightConnector1">
            <a:avLst/>
          </a:prstGeom>
          <a:ln w="1270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46718" y="4936748"/>
            <a:ext cx="2564203" cy="173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899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97524" y="1688123"/>
            <a:ext cx="10515600" cy="36576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chemeClr val="accent5"/>
                </a:solidFill>
              </a:rPr>
              <a:t>¿CÓMO SE ACCEDE A LA FP?</a:t>
            </a:r>
            <a:br>
              <a:rPr lang="es-ES" b="1" dirty="0" smtClean="0">
                <a:solidFill>
                  <a:schemeClr val="accent5"/>
                </a:solidFill>
              </a:rPr>
            </a:br>
            <a:endParaRPr lang="es-ES" b="1" dirty="0" smtClean="0">
              <a:solidFill>
                <a:schemeClr val="accent5"/>
              </a:solidFill>
            </a:endParaRPr>
          </a:p>
          <a:p>
            <a:pPr algn="ctr"/>
            <a:r>
              <a:rPr lang="es-ES" b="1" dirty="0" smtClean="0">
                <a:solidFill>
                  <a:schemeClr val="accent5"/>
                </a:solidFill>
              </a:rPr>
              <a:t>Y </a:t>
            </a:r>
          </a:p>
          <a:p>
            <a:pPr algn="ctr"/>
            <a:r>
              <a:rPr lang="es-ES" b="1" dirty="0" smtClean="0">
                <a:solidFill>
                  <a:schemeClr val="accent5"/>
                </a:solidFill>
              </a:rPr>
              <a:t/>
            </a:r>
            <a:br>
              <a:rPr lang="es-ES" b="1" dirty="0" smtClean="0">
                <a:solidFill>
                  <a:schemeClr val="accent5"/>
                </a:solidFill>
              </a:rPr>
            </a:br>
            <a:r>
              <a:rPr lang="es-ES" b="1" dirty="0" smtClean="0">
                <a:solidFill>
                  <a:schemeClr val="accent5"/>
                </a:solidFill>
              </a:rPr>
              <a:t>¿QUÉ PUEDO HACER DESPUÉS?</a:t>
            </a:r>
            <a:endParaRPr lang="es-ES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053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320680" y="1234825"/>
            <a:ext cx="3137096" cy="92846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Desde cuarto de la ESO</a:t>
            </a:r>
          </a:p>
          <a:p>
            <a:pPr algn="ctr"/>
            <a:r>
              <a:rPr lang="es-ES" dirty="0" smtClean="0"/>
              <a:t>Título  Graduado en ESO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320680" y="2814287"/>
            <a:ext cx="3137096" cy="92846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Desde la FPB</a:t>
            </a:r>
          </a:p>
          <a:p>
            <a:pPr algn="ctr"/>
            <a:r>
              <a:rPr lang="es-ES" dirty="0" smtClean="0"/>
              <a:t>Título Profesional Básico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320680" y="4542111"/>
            <a:ext cx="3137096" cy="92846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Superando la Prueba de Acceso a CGM</a:t>
            </a:r>
            <a:endParaRPr lang="es-ES" dirty="0"/>
          </a:p>
        </p:txBody>
      </p:sp>
      <p:sp>
        <p:nvSpPr>
          <p:cNvPr id="17" name="Rectángulo 16"/>
          <p:cNvSpPr/>
          <p:nvPr/>
        </p:nvSpPr>
        <p:spPr>
          <a:xfrm>
            <a:off x="4824538" y="1997605"/>
            <a:ext cx="389266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Acceso a un </a:t>
            </a:r>
          </a:p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Ciclo de </a:t>
            </a:r>
          </a:p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Grado Medio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9111176" y="818491"/>
            <a:ext cx="2475914" cy="928468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Mundo Laboral</a:t>
            </a:r>
            <a:endParaRPr lang="es-ES" dirty="0"/>
          </a:p>
        </p:txBody>
      </p:sp>
      <p:sp>
        <p:nvSpPr>
          <p:cNvPr id="19" name="Elipse 18"/>
          <p:cNvSpPr/>
          <p:nvPr/>
        </p:nvSpPr>
        <p:spPr>
          <a:xfrm>
            <a:off x="9085385" y="2605569"/>
            <a:ext cx="2475914" cy="928468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Acceso a Bachillerato</a:t>
            </a:r>
            <a:endParaRPr lang="es-ES" dirty="0"/>
          </a:p>
        </p:txBody>
      </p:sp>
      <p:sp>
        <p:nvSpPr>
          <p:cNvPr id="20" name="Elipse 19"/>
          <p:cNvSpPr/>
          <p:nvPr/>
        </p:nvSpPr>
        <p:spPr>
          <a:xfrm>
            <a:off x="9282333" y="4571182"/>
            <a:ext cx="2475914" cy="928468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Acceso a un Ciclo de Grado Superior</a:t>
            </a:r>
            <a:endParaRPr lang="es-ES" dirty="0"/>
          </a:p>
        </p:txBody>
      </p:sp>
      <p:cxnSp>
        <p:nvCxnSpPr>
          <p:cNvPr id="24" name="Conector recto de flecha 23"/>
          <p:cNvCxnSpPr/>
          <p:nvPr/>
        </p:nvCxnSpPr>
        <p:spPr>
          <a:xfrm flipV="1">
            <a:off x="3691294" y="3278520"/>
            <a:ext cx="1021081" cy="2349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/>
          <p:nvPr/>
        </p:nvCxnSpPr>
        <p:spPr>
          <a:xfrm>
            <a:off x="3691294" y="1738917"/>
            <a:ext cx="899726" cy="506437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 flipV="1">
            <a:off x="3558634" y="4582928"/>
            <a:ext cx="1149145" cy="36355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/>
          <p:nvPr/>
        </p:nvCxnSpPr>
        <p:spPr>
          <a:xfrm flipV="1">
            <a:off x="8493652" y="1678608"/>
            <a:ext cx="518160" cy="46423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/>
          <p:cNvCxnSpPr/>
          <p:nvPr/>
        </p:nvCxnSpPr>
        <p:spPr>
          <a:xfrm>
            <a:off x="8635662" y="4512364"/>
            <a:ext cx="565127" cy="50468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0940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50341" y="1178555"/>
            <a:ext cx="3137096" cy="92846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Desde Bachillerato</a:t>
            </a:r>
          </a:p>
          <a:p>
            <a:pPr algn="ctr"/>
            <a:r>
              <a:rPr lang="es-ES" dirty="0" smtClean="0"/>
              <a:t>Título  Bachillerato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250341" y="2510327"/>
            <a:ext cx="3137096" cy="92846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Desde un Ciclo de Grado Medio</a:t>
            </a:r>
          </a:p>
          <a:p>
            <a:pPr algn="ctr"/>
            <a:r>
              <a:rPr lang="es-ES" dirty="0" smtClean="0"/>
              <a:t>Título Técnico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250341" y="3895934"/>
            <a:ext cx="3137096" cy="92846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Superando la Prueba de Acceso a CGS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4434944" y="2382592"/>
            <a:ext cx="446654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Acceso a un </a:t>
            </a:r>
          </a:p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Ciclo de </a:t>
            </a:r>
          </a:p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Grado Superior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Elipse 8"/>
          <p:cNvSpPr/>
          <p:nvPr/>
        </p:nvSpPr>
        <p:spPr>
          <a:xfrm>
            <a:off x="9262398" y="1642789"/>
            <a:ext cx="2475914" cy="928468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Mundo Laboral</a:t>
            </a:r>
            <a:endParaRPr lang="es-ES" dirty="0"/>
          </a:p>
        </p:txBody>
      </p:sp>
      <p:sp>
        <p:nvSpPr>
          <p:cNvPr id="10" name="Elipse 9"/>
          <p:cNvSpPr/>
          <p:nvPr/>
        </p:nvSpPr>
        <p:spPr>
          <a:xfrm>
            <a:off x="9196165" y="4867025"/>
            <a:ext cx="2475914" cy="928468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Acceso a la Universidad</a:t>
            </a:r>
            <a:endParaRPr lang="es-ES" dirty="0"/>
          </a:p>
        </p:txBody>
      </p:sp>
      <p:sp>
        <p:nvSpPr>
          <p:cNvPr id="12" name="Rectángulo 11"/>
          <p:cNvSpPr/>
          <p:nvPr/>
        </p:nvSpPr>
        <p:spPr>
          <a:xfrm>
            <a:off x="250341" y="5227706"/>
            <a:ext cx="3137096" cy="92846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Desde la Universidad</a:t>
            </a:r>
          </a:p>
          <a:p>
            <a:pPr algn="ctr"/>
            <a:r>
              <a:rPr lang="es-ES" dirty="0" smtClean="0"/>
              <a:t>Grado Universitario</a:t>
            </a:r>
            <a:endParaRPr lang="es-ES" dirty="0"/>
          </a:p>
        </p:txBody>
      </p:sp>
      <p:cxnSp>
        <p:nvCxnSpPr>
          <p:cNvPr id="14" name="Conector recto de flecha 13"/>
          <p:cNvCxnSpPr/>
          <p:nvPr/>
        </p:nvCxnSpPr>
        <p:spPr>
          <a:xfrm>
            <a:off x="3606085" y="1856459"/>
            <a:ext cx="914400" cy="73980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3646832" y="3001111"/>
            <a:ext cx="569464" cy="43768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 flipV="1">
            <a:off x="3610696" y="4097738"/>
            <a:ext cx="529571" cy="3936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 flipV="1">
            <a:off x="3606085" y="4980890"/>
            <a:ext cx="867194" cy="7110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 flipV="1">
            <a:off x="8671611" y="2843695"/>
            <a:ext cx="695459" cy="5067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/>
          <p:nvPr/>
        </p:nvCxnSpPr>
        <p:spPr>
          <a:xfrm>
            <a:off x="8714503" y="4078441"/>
            <a:ext cx="669702" cy="59229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2885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chemeClr val="accent5"/>
                </a:solidFill>
              </a:rPr>
              <a:t>¿QUÉ TE OFRECEMOS </a:t>
            </a:r>
            <a:br>
              <a:rPr lang="es-ES" b="1" dirty="0" smtClean="0">
                <a:solidFill>
                  <a:schemeClr val="accent5"/>
                </a:solidFill>
              </a:rPr>
            </a:br>
            <a:r>
              <a:rPr lang="es-ES" b="1" dirty="0" smtClean="0">
                <a:solidFill>
                  <a:schemeClr val="accent5"/>
                </a:solidFill>
              </a:rPr>
              <a:t>EN EL IES GUARDO?</a:t>
            </a:r>
            <a:endParaRPr lang="es-ES" b="1" dirty="0">
              <a:solidFill>
                <a:schemeClr val="accent5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Una enseñanza enfocada a la vida laboral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Un trato personal y cercano</a:t>
            </a:r>
          </a:p>
          <a:p>
            <a:endParaRPr lang="es-ES" dirty="0" smtClean="0"/>
          </a:p>
          <a:p>
            <a:r>
              <a:rPr lang="es-ES" dirty="0" smtClean="0"/>
              <a:t>Una oferta formativa amplia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Una oportunidad de formarte y trabajar en nuestro entorno contribuyendo al desarrollo de nuestra comarca</a:t>
            </a:r>
            <a:endParaRPr lang="es-ES" dirty="0"/>
          </a:p>
        </p:txBody>
      </p:sp>
      <p:pic>
        <p:nvPicPr>
          <p:cNvPr id="8194" name="Picture 2" descr="Resultado de imagen de form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1269" y="2056043"/>
            <a:ext cx="4022531" cy="269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5618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816" y="478300"/>
            <a:ext cx="10515600" cy="4009293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5"/>
                </a:solidFill>
              </a:rPr>
              <a:t>PIENSA EN TU FUTURO</a:t>
            </a:r>
            <a:br>
              <a:rPr lang="es-ES" b="1" dirty="0" smtClean="0">
                <a:solidFill>
                  <a:schemeClr val="accent5"/>
                </a:solidFill>
              </a:rPr>
            </a:br>
            <a:r>
              <a:rPr lang="es-ES" b="1" dirty="0" smtClean="0">
                <a:solidFill>
                  <a:schemeClr val="accent5"/>
                </a:solidFill>
              </a:rPr>
              <a:t/>
            </a:r>
            <a:br>
              <a:rPr lang="es-ES" b="1" dirty="0" smtClean="0">
                <a:solidFill>
                  <a:schemeClr val="accent5"/>
                </a:solidFill>
              </a:rPr>
            </a:br>
            <a:r>
              <a:rPr lang="es-ES" b="1" dirty="0" smtClean="0">
                <a:solidFill>
                  <a:schemeClr val="accent5"/>
                </a:solidFill>
              </a:rPr>
              <a:t>APUESTA POR LA FORMACIÓN PROFESIONAL</a:t>
            </a:r>
            <a:br>
              <a:rPr lang="es-ES" b="1" dirty="0" smtClean="0">
                <a:solidFill>
                  <a:schemeClr val="accent5"/>
                </a:solidFill>
              </a:rPr>
            </a:br>
            <a:r>
              <a:rPr lang="es-ES" b="1" dirty="0" smtClean="0">
                <a:solidFill>
                  <a:schemeClr val="accent5"/>
                </a:solidFill>
              </a:rPr>
              <a:t/>
            </a:r>
            <a:br>
              <a:rPr lang="es-ES" b="1" dirty="0" smtClean="0">
                <a:solidFill>
                  <a:schemeClr val="accent5"/>
                </a:solidFill>
              </a:rPr>
            </a:br>
            <a:r>
              <a:rPr lang="es-ES" b="1" dirty="0" smtClean="0">
                <a:solidFill>
                  <a:schemeClr val="accent5"/>
                </a:solidFill>
              </a:rPr>
              <a:t>CONFÍA EN EL IES GUARDO</a:t>
            </a:r>
            <a:endParaRPr lang="es-ES" b="1" dirty="0">
              <a:solidFill>
                <a:schemeClr val="accent5"/>
              </a:solidFill>
            </a:endParaRPr>
          </a:p>
        </p:txBody>
      </p:sp>
      <p:pic>
        <p:nvPicPr>
          <p:cNvPr id="4" name="Imagen 3" descr="Resultado de imagen de elegir estudio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5790" y="3031099"/>
            <a:ext cx="5400040" cy="3587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6735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n de graci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390" y="480378"/>
            <a:ext cx="7971389" cy="531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402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359</Words>
  <Application>Microsoft Office PowerPoint</Application>
  <PresentationFormat>Personalizado</PresentationFormat>
  <Paragraphs>79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JORNADAS DE DIFUSIÓN DE LA  FORMACIÓN PROFESIONAL  CURSO 2016/17</vt:lpstr>
      <vt:lpstr>¡Bienvenidos al IES GUARDO!</vt:lpstr>
      <vt:lpstr>¿QUÉ ES LA FORMACIÓN PROFESIONAL?</vt:lpstr>
      <vt:lpstr>Diapositiva 4</vt:lpstr>
      <vt:lpstr>Familias profesionales</vt:lpstr>
      <vt:lpstr>¿CUÁL ES LA OFERTA FORMATIVA DEL  IES GUARDO?</vt:lpstr>
      <vt:lpstr>¿CÓMO SE ESTRUCTURAN LOS CICLOS FORMATIVOS?</vt:lpstr>
      <vt:lpstr>Diapositiva 8</vt:lpstr>
      <vt:lpstr>Diapositiva 9</vt:lpstr>
      <vt:lpstr>Diapositiva 10</vt:lpstr>
      <vt:lpstr>¿QUÉ TE OFRECEMOS  EN EL IES GUARDO?</vt:lpstr>
      <vt:lpstr>PIENSA EN TU FUTURO  APUESTA POR LA FORMACIÓN PROFESIONAL  CONFÍA EN EL IES GUARDO</vt:lpstr>
      <vt:lpstr>Diapositiva 13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JORNADAS DE DIFUSIÓN DE LA  FORMACIÓN PROFESIONAL  CURSO 2016/17</dc:title>
  <dc:creator>Elvira</dc:creator>
  <cp:lastModifiedBy>ies</cp:lastModifiedBy>
  <cp:revision>26</cp:revision>
  <dcterms:created xsi:type="dcterms:W3CDTF">2017-04-27T15:28:48Z</dcterms:created>
  <dcterms:modified xsi:type="dcterms:W3CDTF">2017-04-28T12:29:51Z</dcterms:modified>
</cp:coreProperties>
</file>