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56" r:id="rId3"/>
    <p:sldId id="257" r:id="rId4"/>
    <p:sldId id="264" r:id="rId5"/>
    <p:sldId id="260" r:id="rId6"/>
    <p:sldId id="259" r:id="rId7"/>
    <p:sldId id="261" r:id="rId8"/>
    <p:sldId id="262" r:id="rId9"/>
    <p:sldId id="265" r:id="rId10"/>
    <p:sldId id="266" r:id="rId11"/>
    <p:sldId id="263" r:id="rId12"/>
    <p:sldId id="275" r:id="rId13"/>
    <p:sldId id="267" r:id="rId14"/>
    <p:sldId id="276" r:id="rId15"/>
    <p:sldId id="272" r:id="rId16"/>
    <p:sldId id="268" r:id="rId17"/>
    <p:sldId id="271" r:id="rId18"/>
    <p:sldId id="270" r:id="rId19"/>
    <p:sldId id="269" r:id="rId20"/>
    <p:sldId id="274" r:id="rId2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89" autoAdjust="0"/>
  </p:normalViewPr>
  <p:slideViewPr>
    <p:cSldViewPr>
      <p:cViewPr varScale="1">
        <p:scale>
          <a:sx n="74" d="100"/>
          <a:sy n="74" d="100"/>
        </p:scale>
        <p:origin x="-126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603BA1-1F3C-47D8-B59B-1E6090874111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4B2297D7-8874-4D7E-8A00-6FFA72F45833}">
      <dgm:prSet/>
      <dgm:spPr>
        <a:solidFill>
          <a:srgbClr val="92D050"/>
        </a:solidFill>
      </dgm:spPr>
      <dgm:t>
        <a:bodyPr/>
        <a:lstStyle/>
        <a:p>
          <a:pPr rtl="0"/>
          <a:r>
            <a:rPr lang="es-ES" b="1" dirty="0" smtClean="0"/>
            <a:t>A VUELTAS CON LOS RESIDUOS</a:t>
          </a:r>
          <a:endParaRPr lang="es-ES" dirty="0"/>
        </a:p>
      </dgm:t>
    </dgm:pt>
    <dgm:pt modelId="{63DF0748-6831-44F6-98CE-DDAE900117C4}" type="parTrans" cxnId="{DE1A3F6A-C5CE-4DBD-93DE-043BB83BDB6D}">
      <dgm:prSet/>
      <dgm:spPr/>
      <dgm:t>
        <a:bodyPr/>
        <a:lstStyle/>
        <a:p>
          <a:endParaRPr lang="es-ES"/>
        </a:p>
      </dgm:t>
    </dgm:pt>
    <dgm:pt modelId="{1CCF1923-B9C8-49BA-A024-E0AE7166AA44}" type="sibTrans" cxnId="{DE1A3F6A-C5CE-4DBD-93DE-043BB83BDB6D}">
      <dgm:prSet/>
      <dgm:spPr/>
      <dgm:t>
        <a:bodyPr/>
        <a:lstStyle/>
        <a:p>
          <a:endParaRPr lang="es-ES"/>
        </a:p>
      </dgm:t>
    </dgm:pt>
    <dgm:pt modelId="{8611BF62-2C75-4E68-8763-6D1A0521C7CC}" type="pres">
      <dgm:prSet presAssocID="{08603BA1-1F3C-47D8-B59B-1E609087411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185E18A0-0959-41A5-8680-A7A5DBC2CE7E}" type="pres">
      <dgm:prSet presAssocID="{4B2297D7-8874-4D7E-8A00-6FFA72F45833}" presName="parentText" presStyleLbl="node1" presStyleIdx="0" presStyleCnt="1" custLinFactNeighborX="-1134" custLinFactNeighborY="-4864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FF0D8A00-8864-41E4-872F-63C2DDC74C24}" type="presOf" srcId="{4B2297D7-8874-4D7E-8A00-6FFA72F45833}" destId="{185E18A0-0959-41A5-8680-A7A5DBC2CE7E}" srcOrd="0" destOrd="0" presId="urn:microsoft.com/office/officeart/2005/8/layout/vList2"/>
    <dgm:cxn modelId="{D54784F5-F9B9-419C-855B-6273AE9DC1B1}" type="presOf" srcId="{08603BA1-1F3C-47D8-B59B-1E6090874111}" destId="{8611BF62-2C75-4E68-8763-6D1A0521C7CC}" srcOrd="0" destOrd="0" presId="urn:microsoft.com/office/officeart/2005/8/layout/vList2"/>
    <dgm:cxn modelId="{DE1A3F6A-C5CE-4DBD-93DE-043BB83BDB6D}" srcId="{08603BA1-1F3C-47D8-B59B-1E6090874111}" destId="{4B2297D7-8874-4D7E-8A00-6FFA72F45833}" srcOrd="0" destOrd="0" parTransId="{63DF0748-6831-44F6-98CE-DDAE900117C4}" sibTransId="{1CCF1923-B9C8-49BA-A024-E0AE7166AA44}"/>
    <dgm:cxn modelId="{F2B1E0FD-38B1-4B8E-8BD7-B7FE61D651A3}" type="presParOf" srcId="{8611BF62-2C75-4E68-8763-6D1A0521C7CC}" destId="{185E18A0-0959-41A5-8680-A7A5DBC2CE7E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E1AD833-C4E6-43D7-9D32-00242CD14FF1}" type="doc">
      <dgm:prSet loTypeId="urn:microsoft.com/office/officeart/2005/8/layout/cycle2" loCatId="cycle" qsTypeId="urn:microsoft.com/office/officeart/2005/8/quickstyle/simple1" qsCatId="simple" csTypeId="urn:microsoft.com/office/officeart/2005/8/colors/colorful5" csCatId="colorful" phldr="1"/>
      <dgm:spPr/>
    </dgm:pt>
    <dgm:pt modelId="{2844DAB5-E85D-46E1-8B14-1BD46D0651B0}">
      <dgm:prSet phldrT="[Texto]"/>
      <dgm:spPr/>
      <dgm:t>
        <a:bodyPr/>
        <a:lstStyle/>
        <a:p>
          <a:r>
            <a:rPr lang="es-ES" dirty="0" smtClean="0"/>
            <a:t>Más papeleras patio</a:t>
          </a:r>
          <a:endParaRPr lang="es-ES" dirty="0"/>
        </a:p>
      </dgm:t>
    </dgm:pt>
    <dgm:pt modelId="{46EA3C57-6741-4902-BC1F-AEE7FCB8188E}" type="parTrans" cxnId="{82699B5B-77FE-429F-9F6C-ABFD2954EA1B}">
      <dgm:prSet/>
      <dgm:spPr/>
      <dgm:t>
        <a:bodyPr/>
        <a:lstStyle/>
        <a:p>
          <a:endParaRPr lang="es-ES"/>
        </a:p>
      </dgm:t>
    </dgm:pt>
    <dgm:pt modelId="{4D1C17AE-4676-45B0-BEA9-DA3218DA39F1}" type="sibTrans" cxnId="{82699B5B-77FE-429F-9F6C-ABFD2954EA1B}">
      <dgm:prSet/>
      <dgm:spPr/>
      <dgm:t>
        <a:bodyPr/>
        <a:lstStyle/>
        <a:p>
          <a:endParaRPr lang="es-ES"/>
        </a:p>
      </dgm:t>
    </dgm:pt>
    <dgm:pt modelId="{C33527FC-A821-44C7-8801-E0F963D7E693}">
      <dgm:prSet phldrT="[Texto]"/>
      <dgm:spPr/>
      <dgm:t>
        <a:bodyPr/>
        <a:lstStyle/>
        <a:p>
          <a:r>
            <a:rPr lang="es-ES" dirty="0" smtClean="0"/>
            <a:t>Concurso de eslogan reciclaje</a:t>
          </a:r>
          <a:endParaRPr lang="es-ES" dirty="0"/>
        </a:p>
      </dgm:t>
    </dgm:pt>
    <dgm:pt modelId="{6BFBE8DF-3C4E-444E-8476-85CCC644843D}" type="parTrans" cxnId="{F967AAC9-ECB2-4EAD-8248-C9D4FEB252C1}">
      <dgm:prSet/>
      <dgm:spPr/>
      <dgm:t>
        <a:bodyPr/>
        <a:lstStyle/>
        <a:p>
          <a:endParaRPr lang="es-ES"/>
        </a:p>
      </dgm:t>
    </dgm:pt>
    <dgm:pt modelId="{ACED27BE-80C8-4F50-9164-B48B3606FC96}" type="sibTrans" cxnId="{F967AAC9-ECB2-4EAD-8248-C9D4FEB252C1}">
      <dgm:prSet/>
      <dgm:spPr/>
      <dgm:t>
        <a:bodyPr/>
        <a:lstStyle/>
        <a:p>
          <a:endParaRPr lang="es-ES"/>
        </a:p>
      </dgm:t>
    </dgm:pt>
    <dgm:pt modelId="{51E4E32E-C152-4AFB-AE68-848748B7B5D7}">
      <dgm:prSet phldrT="[Texto]"/>
      <dgm:spPr/>
      <dgm:t>
        <a:bodyPr/>
        <a:lstStyle/>
        <a:p>
          <a:r>
            <a:rPr lang="es-ES" dirty="0" smtClean="0"/>
            <a:t>Patrulla verde</a:t>
          </a:r>
          <a:endParaRPr lang="es-ES" dirty="0"/>
        </a:p>
      </dgm:t>
    </dgm:pt>
    <dgm:pt modelId="{69D4B800-58C8-44E0-A4B6-7D1740CE77C6}" type="parTrans" cxnId="{ABFEB537-6EC2-4636-874A-72D6CEB91999}">
      <dgm:prSet/>
      <dgm:spPr/>
      <dgm:t>
        <a:bodyPr/>
        <a:lstStyle/>
        <a:p>
          <a:endParaRPr lang="es-ES"/>
        </a:p>
      </dgm:t>
    </dgm:pt>
    <dgm:pt modelId="{93F20742-F6B5-48FB-80AA-11A5EBB2ACE1}" type="sibTrans" cxnId="{ABFEB537-6EC2-4636-874A-72D6CEB91999}">
      <dgm:prSet/>
      <dgm:spPr/>
      <dgm:t>
        <a:bodyPr/>
        <a:lstStyle/>
        <a:p>
          <a:endParaRPr lang="es-ES"/>
        </a:p>
      </dgm:t>
    </dgm:pt>
    <dgm:pt modelId="{0833C3A8-761B-4C7C-B8F5-86E324B96A76}">
      <dgm:prSet phldrT="[Texto]"/>
      <dgm:spPr/>
      <dgm:t>
        <a:bodyPr/>
        <a:lstStyle/>
        <a:p>
          <a:r>
            <a:rPr lang="es-ES" dirty="0" smtClean="0"/>
            <a:t>Cajas en las clases reutilizar papel</a:t>
          </a:r>
          <a:endParaRPr lang="es-ES" dirty="0"/>
        </a:p>
      </dgm:t>
    </dgm:pt>
    <dgm:pt modelId="{7C69FC9C-3B50-41C0-B27E-730E2BFC7E28}" type="parTrans" cxnId="{323168B0-0430-41CE-ABBE-1FFA34C8AEFD}">
      <dgm:prSet/>
      <dgm:spPr/>
      <dgm:t>
        <a:bodyPr/>
        <a:lstStyle/>
        <a:p>
          <a:endParaRPr lang="es-ES"/>
        </a:p>
      </dgm:t>
    </dgm:pt>
    <dgm:pt modelId="{A23F5BAB-C2C8-4846-AB5B-1225D65BB939}" type="sibTrans" cxnId="{323168B0-0430-41CE-ABBE-1FFA34C8AEFD}">
      <dgm:prSet/>
      <dgm:spPr/>
      <dgm:t>
        <a:bodyPr/>
        <a:lstStyle/>
        <a:p>
          <a:endParaRPr lang="es-ES"/>
        </a:p>
      </dgm:t>
    </dgm:pt>
    <dgm:pt modelId="{344787AC-A78D-4D2C-8E26-A7F63816F264}">
      <dgm:prSet phldrT="[Texto]"/>
      <dgm:spPr/>
      <dgm:t>
        <a:bodyPr/>
        <a:lstStyle/>
        <a:p>
          <a:r>
            <a:rPr lang="es-ES" dirty="0" smtClean="0"/>
            <a:t>Navidad: Muñeco de papel de aluminio</a:t>
          </a:r>
          <a:endParaRPr lang="es-ES" dirty="0"/>
        </a:p>
      </dgm:t>
    </dgm:pt>
    <dgm:pt modelId="{95F5196C-BA0C-42F3-847A-A6ED327D9E99}" type="parTrans" cxnId="{5E6EBC0B-CDEB-46A9-BB59-0523BC835FE6}">
      <dgm:prSet/>
      <dgm:spPr/>
      <dgm:t>
        <a:bodyPr/>
        <a:lstStyle/>
        <a:p>
          <a:endParaRPr lang="es-ES"/>
        </a:p>
      </dgm:t>
    </dgm:pt>
    <dgm:pt modelId="{E82F3C66-7712-44B7-AAA6-7165D8128258}" type="sibTrans" cxnId="{5E6EBC0B-CDEB-46A9-BB59-0523BC835FE6}">
      <dgm:prSet/>
      <dgm:spPr/>
      <dgm:t>
        <a:bodyPr/>
        <a:lstStyle/>
        <a:p>
          <a:endParaRPr lang="es-ES"/>
        </a:p>
      </dgm:t>
    </dgm:pt>
    <dgm:pt modelId="{9FFC6552-F9EF-4C54-9BEE-C4D52198207C}" type="pres">
      <dgm:prSet presAssocID="{CE1AD833-C4E6-43D7-9D32-00242CD14FF1}" presName="cycle" presStyleCnt="0">
        <dgm:presLayoutVars>
          <dgm:dir/>
          <dgm:resizeHandles val="exact"/>
        </dgm:presLayoutVars>
      </dgm:prSet>
      <dgm:spPr/>
    </dgm:pt>
    <dgm:pt modelId="{47C46141-79FF-4475-B891-11ED8E8F8FA2}" type="pres">
      <dgm:prSet presAssocID="{2844DAB5-E85D-46E1-8B14-1BD46D0651B0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17CB4B3-9F85-4514-B42D-2B28F7B4E7B6}" type="pres">
      <dgm:prSet presAssocID="{4D1C17AE-4676-45B0-BEA9-DA3218DA39F1}" presName="sibTrans" presStyleLbl="sibTrans2D1" presStyleIdx="0" presStyleCnt="5"/>
      <dgm:spPr/>
      <dgm:t>
        <a:bodyPr/>
        <a:lstStyle/>
        <a:p>
          <a:endParaRPr lang="es-ES"/>
        </a:p>
      </dgm:t>
    </dgm:pt>
    <dgm:pt modelId="{5FB63605-78F0-4BF0-88B9-2B01066482F9}" type="pres">
      <dgm:prSet presAssocID="{4D1C17AE-4676-45B0-BEA9-DA3218DA39F1}" presName="connectorText" presStyleLbl="sibTrans2D1" presStyleIdx="0" presStyleCnt="5"/>
      <dgm:spPr/>
      <dgm:t>
        <a:bodyPr/>
        <a:lstStyle/>
        <a:p>
          <a:endParaRPr lang="es-ES"/>
        </a:p>
      </dgm:t>
    </dgm:pt>
    <dgm:pt modelId="{A66B81AA-3CD3-4F76-BC55-E3A3A90718BD}" type="pres">
      <dgm:prSet presAssocID="{C33527FC-A821-44C7-8801-E0F963D7E693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8B160B5-B1DD-4365-BF20-3AEB1A7575DF}" type="pres">
      <dgm:prSet presAssocID="{ACED27BE-80C8-4F50-9164-B48B3606FC96}" presName="sibTrans" presStyleLbl="sibTrans2D1" presStyleIdx="1" presStyleCnt="5"/>
      <dgm:spPr/>
      <dgm:t>
        <a:bodyPr/>
        <a:lstStyle/>
        <a:p>
          <a:endParaRPr lang="es-ES"/>
        </a:p>
      </dgm:t>
    </dgm:pt>
    <dgm:pt modelId="{851FE8A8-962D-4FEF-B431-A79ECAA2A932}" type="pres">
      <dgm:prSet presAssocID="{ACED27BE-80C8-4F50-9164-B48B3606FC96}" presName="connectorText" presStyleLbl="sibTrans2D1" presStyleIdx="1" presStyleCnt="5"/>
      <dgm:spPr/>
      <dgm:t>
        <a:bodyPr/>
        <a:lstStyle/>
        <a:p>
          <a:endParaRPr lang="es-ES"/>
        </a:p>
      </dgm:t>
    </dgm:pt>
    <dgm:pt modelId="{060BD01E-357F-491F-8FAC-0B4E57E178A6}" type="pres">
      <dgm:prSet presAssocID="{51E4E32E-C152-4AFB-AE68-848748B7B5D7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26EDC09-3D3C-4AED-8F11-DE008C26EF46}" type="pres">
      <dgm:prSet presAssocID="{93F20742-F6B5-48FB-80AA-11A5EBB2ACE1}" presName="sibTrans" presStyleLbl="sibTrans2D1" presStyleIdx="2" presStyleCnt="5"/>
      <dgm:spPr/>
      <dgm:t>
        <a:bodyPr/>
        <a:lstStyle/>
        <a:p>
          <a:endParaRPr lang="es-ES"/>
        </a:p>
      </dgm:t>
    </dgm:pt>
    <dgm:pt modelId="{5B32D4D8-75D0-4327-BB2B-8C5616F7A7C3}" type="pres">
      <dgm:prSet presAssocID="{93F20742-F6B5-48FB-80AA-11A5EBB2ACE1}" presName="connectorText" presStyleLbl="sibTrans2D1" presStyleIdx="2" presStyleCnt="5"/>
      <dgm:spPr/>
      <dgm:t>
        <a:bodyPr/>
        <a:lstStyle/>
        <a:p>
          <a:endParaRPr lang="es-ES"/>
        </a:p>
      </dgm:t>
    </dgm:pt>
    <dgm:pt modelId="{26A802A8-C8E9-4C6B-8D45-FF8890A6E59C}" type="pres">
      <dgm:prSet presAssocID="{0833C3A8-761B-4C7C-B8F5-86E324B96A76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99AB539-BBCA-458C-AB76-E8EF9DFE7570}" type="pres">
      <dgm:prSet presAssocID="{A23F5BAB-C2C8-4846-AB5B-1225D65BB939}" presName="sibTrans" presStyleLbl="sibTrans2D1" presStyleIdx="3" presStyleCnt="5"/>
      <dgm:spPr/>
      <dgm:t>
        <a:bodyPr/>
        <a:lstStyle/>
        <a:p>
          <a:endParaRPr lang="es-ES"/>
        </a:p>
      </dgm:t>
    </dgm:pt>
    <dgm:pt modelId="{86F23676-D198-40F6-B71D-2A3B6C996722}" type="pres">
      <dgm:prSet presAssocID="{A23F5BAB-C2C8-4846-AB5B-1225D65BB939}" presName="connectorText" presStyleLbl="sibTrans2D1" presStyleIdx="3" presStyleCnt="5"/>
      <dgm:spPr/>
      <dgm:t>
        <a:bodyPr/>
        <a:lstStyle/>
        <a:p>
          <a:endParaRPr lang="es-ES"/>
        </a:p>
      </dgm:t>
    </dgm:pt>
    <dgm:pt modelId="{62A02414-71D0-46CE-AB1B-CFB3CDB38BE6}" type="pres">
      <dgm:prSet presAssocID="{344787AC-A78D-4D2C-8E26-A7F63816F264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998B99E-9841-497D-80EB-F9349F053649}" type="pres">
      <dgm:prSet presAssocID="{E82F3C66-7712-44B7-AAA6-7165D8128258}" presName="sibTrans" presStyleLbl="sibTrans2D1" presStyleIdx="4" presStyleCnt="5"/>
      <dgm:spPr/>
      <dgm:t>
        <a:bodyPr/>
        <a:lstStyle/>
        <a:p>
          <a:endParaRPr lang="es-ES"/>
        </a:p>
      </dgm:t>
    </dgm:pt>
    <dgm:pt modelId="{7736C079-15F5-46A9-8FA3-66DF4188FE88}" type="pres">
      <dgm:prSet presAssocID="{E82F3C66-7712-44B7-AAA6-7165D8128258}" presName="connectorText" presStyleLbl="sibTrans2D1" presStyleIdx="4" presStyleCnt="5"/>
      <dgm:spPr/>
      <dgm:t>
        <a:bodyPr/>
        <a:lstStyle/>
        <a:p>
          <a:endParaRPr lang="es-ES"/>
        </a:p>
      </dgm:t>
    </dgm:pt>
  </dgm:ptLst>
  <dgm:cxnLst>
    <dgm:cxn modelId="{E9A6751B-4994-4AF6-9168-E00263E5CA54}" type="presOf" srcId="{A23F5BAB-C2C8-4846-AB5B-1225D65BB939}" destId="{86F23676-D198-40F6-B71D-2A3B6C996722}" srcOrd="1" destOrd="0" presId="urn:microsoft.com/office/officeart/2005/8/layout/cycle2"/>
    <dgm:cxn modelId="{97B80223-5F80-4A76-992C-986CBEAABDB4}" type="presOf" srcId="{CE1AD833-C4E6-43D7-9D32-00242CD14FF1}" destId="{9FFC6552-F9EF-4C54-9BEE-C4D52198207C}" srcOrd="0" destOrd="0" presId="urn:microsoft.com/office/officeart/2005/8/layout/cycle2"/>
    <dgm:cxn modelId="{BB557BC5-E42F-47F3-AD57-9DABF74240DA}" type="presOf" srcId="{E82F3C66-7712-44B7-AAA6-7165D8128258}" destId="{7736C079-15F5-46A9-8FA3-66DF4188FE88}" srcOrd="1" destOrd="0" presId="urn:microsoft.com/office/officeart/2005/8/layout/cycle2"/>
    <dgm:cxn modelId="{5E6EBC0B-CDEB-46A9-BB59-0523BC835FE6}" srcId="{CE1AD833-C4E6-43D7-9D32-00242CD14FF1}" destId="{344787AC-A78D-4D2C-8E26-A7F63816F264}" srcOrd="4" destOrd="0" parTransId="{95F5196C-BA0C-42F3-847A-A6ED327D9E99}" sibTransId="{E82F3C66-7712-44B7-AAA6-7165D8128258}"/>
    <dgm:cxn modelId="{F7F645F4-2C75-445D-8339-E4CA4C1D47CF}" type="presOf" srcId="{C33527FC-A821-44C7-8801-E0F963D7E693}" destId="{A66B81AA-3CD3-4F76-BC55-E3A3A90718BD}" srcOrd="0" destOrd="0" presId="urn:microsoft.com/office/officeart/2005/8/layout/cycle2"/>
    <dgm:cxn modelId="{746384DF-F2C1-4BEA-B826-EF1FB4D2168D}" type="presOf" srcId="{ACED27BE-80C8-4F50-9164-B48B3606FC96}" destId="{58B160B5-B1DD-4365-BF20-3AEB1A7575DF}" srcOrd="0" destOrd="0" presId="urn:microsoft.com/office/officeart/2005/8/layout/cycle2"/>
    <dgm:cxn modelId="{2646C4A5-38C8-4C41-836C-C1E2464D3B2D}" type="presOf" srcId="{2844DAB5-E85D-46E1-8B14-1BD46D0651B0}" destId="{47C46141-79FF-4475-B891-11ED8E8F8FA2}" srcOrd="0" destOrd="0" presId="urn:microsoft.com/office/officeart/2005/8/layout/cycle2"/>
    <dgm:cxn modelId="{2A579E5E-8B8C-41D1-A9F1-8964EB06F431}" type="presOf" srcId="{4D1C17AE-4676-45B0-BEA9-DA3218DA39F1}" destId="{5FB63605-78F0-4BF0-88B9-2B01066482F9}" srcOrd="1" destOrd="0" presId="urn:microsoft.com/office/officeart/2005/8/layout/cycle2"/>
    <dgm:cxn modelId="{D09D921F-0799-4F20-8478-A4AC91C20204}" type="presOf" srcId="{ACED27BE-80C8-4F50-9164-B48B3606FC96}" destId="{851FE8A8-962D-4FEF-B431-A79ECAA2A932}" srcOrd="1" destOrd="0" presId="urn:microsoft.com/office/officeart/2005/8/layout/cycle2"/>
    <dgm:cxn modelId="{59FFEEC2-E7FC-46A5-9DA3-3D88E3DE00E6}" type="presOf" srcId="{E82F3C66-7712-44B7-AAA6-7165D8128258}" destId="{1998B99E-9841-497D-80EB-F9349F053649}" srcOrd="0" destOrd="0" presId="urn:microsoft.com/office/officeart/2005/8/layout/cycle2"/>
    <dgm:cxn modelId="{F8ED18C5-9F81-48AA-9F13-A4EBDF68B261}" type="presOf" srcId="{A23F5BAB-C2C8-4846-AB5B-1225D65BB939}" destId="{B99AB539-BBCA-458C-AB76-E8EF9DFE7570}" srcOrd="0" destOrd="0" presId="urn:microsoft.com/office/officeart/2005/8/layout/cycle2"/>
    <dgm:cxn modelId="{5B71EBCF-5DC7-41A6-AD0C-D44426BE493C}" type="presOf" srcId="{51E4E32E-C152-4AFB-AE68-848748B7B5D7}" destId="{060BD01E-357F-491F-8FAC-0B4E57E178A6}" srcOrd="0" destOrd="0" presId="urn:microsoft.com/office/officeart/2005/8/layout/cycle2"/>
    <dgm:cxn modelId="{32963C69-62AC-458D-A888-696E6B902D24}" type="presOf" srcId="{93F20742-F6B5-48FB-80AA-11A5EBB2ACE1}" destId="{126EDC09-3D3C-4AED-8F11-DE008C26EF46}" srcOrd="0" destOrd="0" presId="urn:microsoft.com/office/officeart/2005/8/layout/cycle2"/>
    <dgm:cxn modelId="{3A83516E-37B7-46FF-B36C-A20D9021B705}" type="presOf" srcId="{4D1C17AE-4676-45B0-BEA9-DA3218DA39F1}" destId="{817CB4B3-9F85-4514-B42D-2B28F7B4E7B6}" srcOrd="0" destOrd="0" presId="urn:microsoft.com/office/officeart/2005/8/layout/cycle2"/>
    <dgm:cxn modelId="{323168B0-0430-41CE-ABBE-1FFA34C8AEFD}" srcId="{CE1AD833-C4E6-43D7-9D32-00242CD14FF1}" destId="{0833C3A8-761B-4C7C-B8F5-86E324B96A76}" srcOrd="3" destOrd="0" parTransId="{7C69FC9C-3B50-41C0-B27E-730E2BFC7E28}" sibTransId="{A23F5BAB-C2C8-4846-AB5B-1225D65BB939}"/>
    <dgm:cxn modelId="{6823941A-5358-412A-BAFF-DEBB07333DF0}" type="presOf" srcId="{344787AC-A78D-4D2C-8E26-A7F63816F264}" destId="{62A02414-71D0-46CE-AB1B-CFB3CDB38BE6}" srcOrd="0" destOrd="0" presId="urn:microsoft.com/office/officeart/2005/8/layout/cycle2"/>
    <dgm:cxn modelId="{ABFEB537-6EC2-4636-874A-72D6CEB91999}" srcId="{CE1AD833-C4E6-43D7-9D32-00242CD14FF1}" destId="{51E4E32E-C152-4AFB-AE68-848748B7B5D7}" srcOrd="2" destOrd="0" parTransId="{69D4B800-58C8-44E0-A4B6-7D1740CE77C6}" sibTransId="{93F20742-F6B5-48FB-80AA-11A5EBB2ACE1}"/>
    <dgm:cxn modelId="{F967AAC9-ECB2-4EAD-8248-C9D4FEB252C1}" srcId="{CE1AD833-C4E6-43D7-9D32-00242CD14FF1}" destId="{C33527FC-A821-44C7-8801-E0F963D7E693}" srcOrd="1" destOrd="0" parTransId="{6BFBE8DF-3C4E-444E-8476-85CCC644843D}" sibTransId="{ACED27BE-80C8-4F50-9164-B48B3606FC96}"/>
    <dgm:cxn modelId="{82699B5B-77FE-429F-9F6C-ABFD2954EA1B}" srcId="{CE1AD833-C4E6-43D7-9D32-00242CD14FF1}" destId="{2844DAB5-E85D-46E1-8B14-1BD46D0651B0}" srcOrd="0" destOrd="0" parTransId="{46EA3C57-6741-4902-BC1F-AEE7FCB8188E}" sibTransId="{4D1C17AE-4676-45B0-BEA9-DA3218DA39F1}"/>
    <dgm:cxn modelId="{EA72F2B8-D603-4AA5-BF47-612C5C892E31}" type="presOf" srcId="{0833C3A8-761B-4C7C-B8F5-86E324B96A76}" destId="{26A802A8-C8E9-4C6B-8D45-FF8890A6E59C}" srcOrd="0" destOrd="0" presId="urn:microsoft.com/office/officeart/2005/8/layout/cycle2"/>
    <dgm:cxn modelId="{1FA91C75-458D-442E-B518-25A9CAD1F656}" type="presOf" srcId="{93F20742-F6B5-48FB-80AA-11A5EBB2ACE1}" destId="{5B32D4D8-75D0-4327-BB2B-8C5616F7A7C3}" srcOrd="1" destOrd="0" presId="urn:microsoft.com/office/officeart/2005/8/layout/cycle2"/>
    <dgm:cxn modelId="{B1CC42CE-8815-4F1F-A29B-FE8F825A637A}" type="presParOf" srcId="{9FFC6552-F9EF-4C54-9BEE-C4D52198207C}" destId="{47C46141-79FF-4475-B891-11ED8E8F8FA2}" srcOrd="0" destOrd="0" presId="urn:microsoft.com/office/officeart/2005/8/layout/cycle2"/>
    <dgm:cxn modelId="{908446FF-A2D3-4D0C-9B24-9896AD4AC2A5}" type="presParOf" srcId="{9FFC6552-F9EF-4C54-9BEE-C4D52198207C}" destId="{817CB4B3-9F85-4514-B42D-2B28F7B4E7B6}" srcOrd="1" destOrd="0" presId="urn:microsoft.com/office/officeart/2005/8/layout/cycle2"/>
    <dgm:cxn modelId="{2CB808BB-28BD-4851-967B-E681D334CC12}" type="presParOf" srcId="{817CB4B3-9F85-4514-B42D-2B28F7B4E7B6}" destId="{5FB63605-78F0-4BF0-88B9-2B01066482F9}" srcOrd="0" destOrd="0" presId="urn:microsoft.com/office/officeart/2005/8/layout/cycle2"/>
    <dgm:cxn modelId="{9FE8A63C-268F-4ED7-A2B2-A857A490E1B1}" type="presParOf" srcId="{9FFC6552-F9EF-4C54-9BEE-C4D52198207C}" destId="{A66B81AA-3CD3-4F76-BC55-E3A3A90718BD}" srcOrd="2" destOrd="0" presId="urn:microsoft.com/office/officeart/2005/8/layout/cycle2"/>
    <dgm:cxn modelId="{8A082B69-034B-4D50-AE6F-824052CE7317}" type="presParOf" srcId="{9FFC6552-F9EF-4C54-9BEE-C4D52198207C}" destId="{58B160B5-B1DD-4365-BF20-3AEB1A7575DF}" srcOrd="3" destOrd="0" presId="urn:microsoft.com/office/officeart/2005/8/layout/cycle2"/>
    <dgm:cxn modelId="{0E28E4C1-A2DA-4E82-90D5-912FA07FED99}" type="presParOf" srcId="{58B160B5-B1DD-4365-BF20-3AEB1A7575DF}" destId="{851FE8A8-962D-4FEF-B431-A79ECAA2A932}" srcOrd="0" destOrd="0" presId="urn:microsoft.com/office/officeart/2005/8/layout/cycle2"/>
    <dgm:cxn modelId="{36089529-1ECC-40FD-8399-A26A310F9084}" type="presParOf" srcId="{9FFC6552-F9EF-4C54-9BEE-C4D52198207C}" destId="{060BD01E-357F-491F-8FAC-0B4E57E178A6}" srcOrd="4" destOrd="0" presId="urn:microsoft.com/office/officeart/2005/8/layout/cycle2"/>
    <dgm:cxn modelId="{BD51B809-CDF8-47BA-8A28-B150C74FAD5E}" type="presParOf" srcId="{9FFC6552-F9EF-4C54-9BEE-C4D52198207C}" destId="{126EDC09-3D3C-4AED-8F11-DE008C26EF46}" srcOrd="5" destOrd="0" presId="urn:microsoft.com/office/officeart/2005/8/layout/cycle2"/>
    <dgm:cxn modelId="{33E3C680-7831-4EB0-9896-E22FEB540ED3}" type="presParOf" srcId="{126EDC09-3D3C-4AED-8F11-DE008C26EF46}" destId="{5B32D4D8-75D0-4327-BB2B-8C5616F7A7C3}" srcOrd="0" destOrd="0" presId="urn:microsoft.com/office/officeart/2005/8/layout/cycle2"/>
    <dgm:cxn modelId="{17153064-9DB6-46D2-AB3F-289703D817CC}" type="presParOf" srcId="{9FFC6552-F9EF-4C54-9BEE-C4D52198207C}" destId="{26A802A8-C8E9-4C6B-8D45-FF8890A6E59C}" srcOrd="6" destOrd="0" presId="urn:microsoft.com/office/officeart/2005/8/layout/cycle2"/>
    <dgm:cxn modelId="{27D201C4-3C0C-40EB-8DFD-481EC3453A3C}" type="presParOf" srcId="{9FFC6552-F9EF-4C54-9BEE-C4D52198207C}" destId="{B99AB539-BBCA-458C-AB76-E8EF9DFE7570}" srcOrd="7" destOrd="0" presId="urn:microsoft.com/office/officeart/2005/8/layout/cycle2"/>
    <dgm:cxn modelId="{179486B8-2EA1-470A-A9EC-4BE889EAA9F9}" type="presParOf" srcId="{B99AB539-BBCA-458C-AB76-E8EF9DFE7570}" destId="{86F23676-D198-40F6-B71D-2A3B6C996722}" srcOrd="0" destOrd="0" presId="urn:microsoft.com/office/officeart/2005/8/layout/cycle2"/>
    <dgm:cxn modelId="{855D3B1E-32D2-4EAB-9ADB-A9583BE4939E}" type="presParOf" srcId="{9FFC6552-F9EF-4C54-9BEE-C4D52198207C}" destId="{62A02414-71D0-46CE-AB1B-CFB3CDB38BE6}" srcOrd="8" destOrd="0" presId="urn:microsoft.com/office/officeart/2005/8/layout/cycle2"/>
    <dgm:cxn modelId="{03518395-A6B3-49AC-9C64-E26A8B47A082}" type="presParOf" srcId="{9FFC6552-F9EF-4C54-9BEE-C4D52198207C}" destId="{1998B99E-9841-497D-80EB-F9349F053649}" srcOrd="9" destOrd="0" presId="urn:microsoft.com/office/officeart/2005/8/layout/cycle2"/>
    <dgm:cxn modelId="{C14A3655-9151-42A7-BF02-43102DF4D603}" type="presParOf" srcId="{1998B99E-9841-497D-80EB-F9349F053649}" destId="{7736C079-15F5-46A9-8FA3-66DF4188FE88}" srcOrd="0" destOrd="0" presId="urn:microsoft.com/office/officeart/2005/8/layout/cycle2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5E18A0-0959-41A5-8680-A7A5DBC2CE7E}">
      <dsp:nvSpPr>
        <dsp:cNvPr id="0" name=""/>
        <dsp:cNvSpPr/>
      </dsp:nvSpPr>
      <dsp:spPr>
        <a:xfrm>
          <a:off x="0" y="190220"/>
          <a:ext cx="6607965" cy="911430"/>
        </a:xfrm>
        <a:prstGeom prst="round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l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800" b="1" kern="1200" dirty="0" smtClean="0"/>
            <a:t>A VUELTAS CON LOS RESIDUOS</a:t>
          </a:r>
          <a:endParaRPr lang="es-ES" sz="3800" kern="1200" dirty="0"/>
        </a:p>
      </dsp:txBody>
      <dsp:txXfrm>
        <a:off x="44492" y="234712"/>
        <a:ext cx="6518981" cy="8224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81B8E-04F5-4928-BAB4-9D27107DF712}" type="datetimeFigureOut">
              <a:rPr lang="es-ES" smtClean="0"/>
              <a:pPr/>
              <a:t>07/05/2018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09011-F356-4405-A022-05080FAAE71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81B8E-04F5-4928-BAB4-9D27107DF712}" type="datetimeFigureOut">
              <a:rPr lang="es-ES" smtClean="0"/>
              <a:pPr/>
              <a:t>07/05/2018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09011-F356-4405-A022-05080FAAE71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81B8E-04F5-4928-BAB4-9D27107DF712}" type="datetimeFigureOut">
              <a:rPr lang="es-ES" smtClean="0"/>
              <a:pPr/>
              <a:t>07/05/2018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09011-F356-4405-A022-05080FAAE71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81B8E-04F5-4928-BAB4-9D27107DF712}" type="datetimeFigureOut">
              <a:rPr lang="es-ES" smtClean="0"/>
              <a:pPr/>
              <a:t>07/05/2018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09011-F356-4405-A022-05080FAAE71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81B8E-04F5-4928-BAB4-9D27107DF712}" type="datetimeFigureOut">
              <a:rPr lang="es-ES" smtClean="0"/>
              <a:pPr/>
              <a:t>07/05/2018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09011-F356-4405-A022-05080FAAE71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81B8E-04F5-4928-BAB4-9D27107DF712}" type="datetimeFigureOut">
              <a:rPr lang="es-ES" smtClean="0"/>
              <a:pPr/>
              <a:t>07/05/2018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09011-F356-4405-A022-05080FAAE71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81B8E-04F5-4928-BAB4-9D27107DF712}" type="datetimeFigureOut">
              <a:rPr lang="es-ES" smtClean="0"/>
              <a:pPr/>
              <a:t>07/05/2018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09011-F356-4405-A022-05080FAAE71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81B8E-04F5-4928-BAB4-9D27107DF712}" type="datetimeFigureOut">
              <a:rPr lang="es-ES" smtClean="0"/>
              <a:pPr/>
              <a:t>07/05/2018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09011-F356-4405-A022-05080FAAE71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81B8E-04F5-4928-BAB4-9D27107DF712}" type="datetimeFigureOut">
              <a:rPr lang="es-ES" smtClean="0"/>
              <a:pPr/>
              <a:t>07/05/2018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09011-F356-4405-A022-05080FAAE71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81B8E-04F5-4928-BAB4-9D27107DF712}" type="datetimeFigureOut">
              <a:rPr lang="es-ES" smtClean="0"/>
              <a:pPr/>
              <a:t>07/05/2018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09011-F356-4405-A022-05080FAAE71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81B8E-04F5-4928-BAB4-9D27107DF712}" type="datetimeFigureOut">
              <a:rPr lang="es-ES" smtClean="0"/>
              <a:pPr/>
              <a:t>07/05/2018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09011-F356-4405-A022-05080FAAE71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181B8E-04F5-4928-BAB4-9D27107DF712}" type="datetimeFigureOut">
              <a:rPr lang="es-ES" smtClean="0"/>
              <a:pPr/>
              <a:t>07/05/2018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209011-F356-4405-A022-05080FAAE71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vimeo.com/6351549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diagramData" Target="../diagrams/data1.xml"/><Relationship Id="rId7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emf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7" Type="http://schemas.openxmlformats.org/officeDocument/2006/relationships/image" Target="../media/image16.em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8.pn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diagramData" Target="../diagrams/data2.xml"/><Relationship Id="rId7" Type="http://schemas.openxmlformats.org/officeDocument/2006/relationships/image" Target="../media/image3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hyperlink" Target="https://elpais.com/elpais/2018/05/01/ciencia/1525169199_449233.html" TargetMode="External"/><Relationship Id="rId7" Type="http://schemas.openxmlformats.org/officeDocument/2006/relationships/hyperlink" Target="https://elpais.com/elpais/2014/11/24/actualidad/1416848545_868050.html?rel=mas" TargetMode="Externa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hyperlink" Target="https://elpais.com/elpais/2017/05/16/ciencia/1494929590_560086.html?rel=mas" TargetMode="Externa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https://www.youtube.com/watch?v=AjT2q9i-Rms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4DLhLgIa0sQ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Concurso%20de%20reciclaje.docx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slide" Target="slide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n de macaco madre tierra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692696"/>
            <a:ext cx="6816754" cy="51125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865053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lh3.googleusercontent.com/Nx8AKhPAxuY2OtJJ95nXo_J2_bur8r7Ae3YmAv5za4xnHMLO1-jACzT7iF0OyBTLF-tZQ4_oT5nlKqZ0CrbOKBrd4MygPRqDfzXnX5L4zkf8s8DF-emeSW6xfYlozJEOSZP5qkzvEg=w1000-h669-n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430185"/>
            <a:ext cx="7093018" cy="47452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3" name="Diagrama 2"/>
          <p:cNvGraphicFramePr/>
          <p:nvPr>
            <p:extLst>
              <p:ext uri="{D42A27DB-BD31-4B8C-83A1-F6EECF244321}">
                <p14:modId xmlns="" xmlns:p14="http://schemas.microsoft.com/office/powerpoint/2010/main" val="4100315601"/>
              </p:ext>
            </p:extLst>
          </p:nvPr>
        </p:nvGraphicFramePr>
        <p:xfrm>
          <a:off x="1433081" y="1484785"/>
          <a:ext cx="6607965" cy="13805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9512" y="84680"/>
            <a:ext cx="4211960" cy="1258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5076056" y="332656"/>
            <a:ext cx="37725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IES GUARDO</a:t>
            </a:r>
            <a:endParaRPr lang="es-ES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92D05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es-ES" dirty="0" smtClean="0">
                <a:latin typeface="Comic Sans MS" pitchFamily="66" charset="0"/>
              </a:rPr>
              <a:t>El curso pasado empezamos con muchas</a:t>
            </a:r>
          </a:p>
          <a:p>
            <a:pPr algn="just">
              <a:buNone/>
            </a:pPr>
            <a:r>
              <a:rPr lang="es-ES" dirty="0" smtClean="0">
                <a:latin typeface="Comic Sans MS" pitchFamily="66" charset="0"/>
              </a:rPr>
              <a:t>ganas a trabajar el tema de los residuos</a:t>
            </a:r>
          </a:p>
          <a:p>
            <a:pPr algn="just">
              <a:buNone/>
            </a:pPr>
            <a:endParaRPr lang="es-ES" dirty="0">
              <a:latin typeface="Comic Sans MS" pitchFamily="66" charset="0"/>
            </a:endParaRPr>
          </a:p>
          <a:p>
            <a:pPr algn="just">
              <a:buNone/>
            </a:pPr>
            <a:endParaRPr lang="es-ES" dirty="0" smtClean="0">
              <a:latin typeface="Comic Sans MS" pitchFamily="66" charset="0"/>
            </a:endParaRPr>
          </a:p>
          <a:p>
            <a:pPr algn="just">
              <a:buNone/>
            </a:pPr>
            <a:endParaRPr lang="es-ES" dirty="0" smtClean="0">
              <a:latin typeface="Comic Sans MS" pitchFamily="66" charset="0"/>
            </a:endParaRPr>
          </a:p>
          <a:p>
            <a:pPr algn="just">
              <a:buNone/>
            </a:pPr>
            <a:endParaRPr lang="es-ES" dirty="0" smtClean="0">
              <a:latin typeface="Comic Sans MS" pitchFamily="66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32656"/>
            <a:ext cx="3240360" cy="968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Elipse"/>
          <p:cNvSpPr/>
          <p:nvPr/>
        </p:nvSpPr>
        <p:spPr>
          <a:xfrm>
            <a:off x="1619672" y="5013176"/>
            <a:ext cx="2304256" cy="1296144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Responsables vaciado en las clases</a:t>
            </a:r>
            <a:endParaRPr lang="es-ES" dirty="0"/>
          </a:p>
        </p:txBody>
      </p:sp>
      <p:pic>
        <p:nvPicPr>
          <p:cNvPr id="10" name="6 Marcador de contenido" descr="Resultado de imagen de contenedores para los coles ecoembes">
            <a:hlinkClick r:id="" action="ppaction://noaction" highlightClick="1"/>
          </p:cNvPr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4725144"/>
            <a:ext cx="1944216" cy="17281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436" name="Picture 4" descr="Resultado de imagen de bolsas rafia ecoembe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83768" y="2996952"/>
            <a:ext cx="2338932" cy="15841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11 Llamada ovalada"/>
          <p:cNvSpPr/>
          <p:nvPr/>
        </p:nvSpPr>
        <p:spPr>
          <a:xfrm>
            <a:off x="395536" y="2780928"/>
            <a:ext cx="1728192" cy="1368152"/>
          </a:xfrm>
          <a:prstGeom prst="wedgeEllipseCallout">
            <a:avLst>
              <a:gd name="adj1" fmla="val 55156"/>
              <a:gd name="adj2" fmla="val 45436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Bolsas en las clases</a:t>
            </a:r>
            <a:endParaRPr lang="es-ES" dirty="0"/>
          </a:p>
        </p:txBody>
      </p:sp>
      <p:sp>
        <p:nvSpPr>
          <p:cNvPr id="13" name="12 Llamada ovalada"/>
          <p:cNvSpPr/>
          <p:nvPr/>
        </p:nvSpPr>
        <p:spPr>
          <a:xfrm>
            <a:off x="6516216" y="2924944"/>
            <a:ext cx="2232248" cy="1512168"/>
          </a:xfrm>
          <a:prstGeom prst="wedgeEllipseCallout">
            <a:avLst>
              <a:gd name="adj1" fmla="val -46816"/>
              <a:gd name="adj2" fmla="val 58302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Contenedores pasillos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lh3.googleusercontent.com/BUYvRhaGiBd7fgHav7UR1om4oJI5GxRn79TeRRpMbMsTKb_iZ2Fzsu4MI2WsVmfTftP6OyoMwyF8pXC8fTGiWKa5xepN1ulAVXc7Xp4j04Px4FIiQD9iyjUOCUWNMOP8qIl2EqW6yw=w1280-h858-no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204864"/>
            <a:ext cx="5049298" cy="3380663"/>
          </a:xfrm>
          <a:prstGeom prst="rect">
            <a:avLst/>
          </a:prstGeom>
          <a:noFill/>
        </p:spPr>
      </p:pic>
      <p:sp>
        <p:nvSpPr>
          <p:cNvPr id="6" name="5 Llamada ovalada"/>
          <p:cNvSpPr/>
          <p:nvPr/>
        </p:nvSpPr>
        <p:spPr>
          <a:xfrm>
            <a:off x="5868144" y="404664"/>
            <a:ext cx="2520280" cy="2232248"/>
          </a:xfrm>
          <a:prstGeom prst="wedgeEllipseCallout">
            <a:avLst>
              <a:gd name="adj1" fmla="val -41676"/>
              <a:gd name="adj2" fmla="val 71651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Charlas para saber qué va a cada contenedor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es-ES" dirty="0" smtClean="0">
                <a:latin typeface="Comic Sans MS" pitchFamily="66" charset="0"/>
              </a:rPr>
              <a:t>Pero…¡lo tenemos algo abandonado!</a:t>
            </a:r>
          </a:p>
          <a:p>
            <a:pPr algn="just">
              <a:buNone/>
            </a:pPr>
            <a:endParaRPr lang="es-ES" dirty="0">
              <a:latin typeface="Comic Sans MS" pitchFamily="66" charset="0"/>
            </a:endParaRPr>
          </a:p>
          <a:p>
            <a:pPr algn="just">
              <a:buNone/>
            </a:pPr>
            <a:endParaRPr lang="es-ES" dirty="0" smtClean="0">
              <a:latin typeface="Comic Sans MS" pitchFamily="66" charset="0"/>
            </a:endParaRPr>
          </a:p>
          <a:p>
            <a:pPr algn="just">
              <a:buNone/>
            </a:pPr>
            <a:endParaRPr lang="es-ES" dirty="0" smtClean="0">
              <a:latin typeface="Comic Sans MS" pitchFamily="66" charset="0"/>
            </a:endParaRPr>
          </a:p>
          <a:p>
            <a:pPr algn="just">
              <a:buNone/>
            </a:pPr>
            <a:r>
              <a:rPr lang="es-ES" dirty="0" smtClean="0">
                <a:latin typeface="Comic Sans MS" pitchFamily="66" charset="0"/>
              </a:rPr>
              <a:t>¿No lo crees?</a:t>
            </a:r>
          </a:p>
          <a:p>
            <a:pPr algn="just">
              <a:buNone/>
            </a:pPr>
            <a:endParaRPr lang="es-ES" dirty="0" smtClean="0">
              <a:latin typeface="Comic Sans MS" pitchFamily="66" charset="0"/>
            </a:endParaRPr>
          </a:p>
          <a:p>
            <a:pPr>
              <a:buNone/>
            </a:pPr>
            <a:r>
              <a:rPr lang="es-ES" dirty="0" smtClean="0">
                <a:latin typeface="Comic Sans MS" pitchFamily="66" charset="0"/>
              </a:rPr>
              <a:t>Observa…</a:t>
            </a:r>
          </a:p>
          <a:p>
            <a:pPr>
              <a:buNone/>
            </a:pPr>
            <a:endParaRPr lang="es-E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32656"/>
            <a:ext cx="3240360" cy="968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5528" y="2636912"/>
            <a:ext cx="3092471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32656"/>
            <a:ext cx="3240360" cy="968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K:\ORDENADOR JEFATURA\Fotos actividades 17-18\Suciedad patio\JPG\DSC_0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268760"/>
            <a:ext cx="4695506" cy="3143272"/>
          </a:xfrm>
          <a:prstGeom prst="rect">
            <a:avLst/>
          </a:prstGeom>
          <a:noFill/>
        </p:spPr>
      </p:pic>
      <p:pic>
        <p:nvPicPr>
          <p:cNvPr id="7" name="Picture 2" descr="K:\ORDENADOR JEFATURA\Fotos actividades 17-18\Suciedad patio\JPG\DSC_00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3645024"/>
            <a:ext cx="4427360" cy="29637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s-ES" dirty="0" smtClean="0">
                <a:latin typeface="Comic Sans MS" pitchFamily="66" charset="0"/>
              </a:rPr>
              <a:t>En la comisión ambiental del día 20 de</a:t>
            </a:r>
          </a:p>
          <a:p>
            <a:pPr>
              <a:buNone/>
            </a:pPr>
            <a:r>
              <a:rPr lang="es-ES" dirty="0" smtClean="0">
                <a:latin typeface="Comic Sans MS" pitchFamily="66" charset="0"/>
              </a:rPr>
              <a:t>noviembre…..tomamos algunas</a:t>
            </a:r>
          </a:p>
          <a:p>
            <a:pPr algn="ctr">
              <a:buNone/>
            </a:pPr>
            <a:r>
              <a:rPr lang="es-ES" sz="4000" dirty="0" smtClean="0">
                <a:solidFill>
                  <a:srgbClr val="FF6600"/>
                </a:solidFill>
                <a:latin typeface="Comic Sans MS" pitchFamily="66" charset="0"/>
              </a:rPr>
              <a:t>DECISIONES</a:t>
            </a:r>
          </a:p>
          <a:p>
            <a:pPr>
              <a:buNone/>
            </a:pPr>
            <a:endParaRPr lang="es-ES" dirty="0" smtClean="0">
              <a:latin typeface="Comic Sans MS" pitchFamily="66" charset="0"/>
            </a:endParaRPr>
          </a:p>
          <a:p>
            <a:pPr>
              <a:buNone/>
            </a:pPr>
            <a:r>
              <a:rPr lang="es-ES" dirty="0" smtClean="0">
                <a:latin typeface="Comic Sans MS" pitchFamily="66" charset="0"/>
              </a:rPr>
              <a:t>				No te acuerdas de qué es la 			comisión ambiental, pincha 			aquí</a:t>
            </a:r>
          </a:p>
          <a:p>
            <a:pPr>
              <a:buNone/>
            </a:pPr>
            <a:endParaRPr lang="es-ES" dirty="0">
              <a:latin typeface="Comic Sans MS" pitchFamily="66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32656"/>
            <a:ext cx="3240360" cy="968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 descr="Imagen relacionada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4005064"/>
            <a:ext cx="2035324" cy="21263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ortar y redondear rectángulo de esquina sencilla 1"/>
          <p:cNvSpPr/>
          <p:nvPr/>
        </p:nvSpPr>
        <p:spPr>
          <a:xfrm>
            <a:off x="184874" y="188640"/>
            <a:ext cx="8851622" cy="6490054"/>
          </a:xfrm>
          <a:prstGeom prst="snip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 algn="just">
              <a:buNone/>
            </a:pPr>
            <a:r>
              <a:rPr lang="es-ES" sz="2800" dirty="0" smtClean="0">
                <a:latin typeface="Comic Sans MS" pitchFamily="66" charset="0"/>
              </a:rPr>
              <a:t>La Comisión Ambiental está formada por un</a:t>
            </a:r>
          </a:p>
          <a:p>
            <a:pPr algn="just">
              <a:buNone/>
            </a:pPr>
            <a:r>
              <a:rPr lang="es-ES" sz="2800" dirty="0" smtClean="0">
                <a:latin typeface="Comic Sans MS" pitchFamily="66" charset="0"/>
              </a:rPr>
              <a:t>grupo de personas que representan a toda la</a:t>
            </a:r>
          </a:p>
          <a:p>
            <a:pPr algn="just">
              <a:buNone/>
            </a:pPr>
            <a:r>
              <a:rPr lang="es-ES" sz="2800" dirty="0" smtClean="0">
                <a:latin typeface="Comic Sans MS" pitchFamily="66" charset="0"/>
              </a:rPr>
              <a:t>Comunidad Educativa</a:t>
            </a:r>
          </a:p>
          <a:p>
            <a:pPr algn="just">
              <a:buNone/>
            </a:pPr>
            <a:endParaRPr lang="es-ES" sz="2800" dirty="0" smtClean="0">
              <a:latin typeface="Comic Sans MS" pitchFamily="66" charset="0"/>
            </a:endParaRPr>
          </a:p>
          <a:p>
            <a:pPr>
              <a:buNone/>
            </a:pPr>
            <a:endParaRPr lang="es-ES" dirty="0">
              <a:latin typeface="Comic Sans MS" pitchFamily="66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2286000" y="29673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s-ES" dirty="0"/>
          </a:p>
        </p:txBody>
      </p:sp>
      <p:pic>
        <p:nvPicPr>
          <p:cNvPr id="6" name="Picture 2" descr="Resultado de imagen de profesores dibuj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5774" y="2448645"/>
            <a:ext cx="1546750" cy="14395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Resultado de imagen de estudiantes dibujo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874" y="2060848"/>
            <a:ext cx="1854219" cy="172570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Resultado de imagen de ayuntamiento dibuj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5229200"/>
            <a:ext cx="1449494" cy="144949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Imagen relacionad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242740"/>
            <a:ext cx="2276731" cy="119756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2" descr="Resultado de imagen de personal de limpieza dibuj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869160"/>
            <a:ext cx="1551879" cy="155187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n 5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198905" y="5085184"/>
            <a:ext cx="1945095" cy="1336160"/>
          </a:xfrm>
          <a:prstGeom prst="rect">
            <a:avLst/>
          </a:prstGeom>
        </p:spPr>
      </p:pic>
      <p:pic>
        <p:nvPicPr>
          <p:cNvPr id="12" name="Picture 2" descr="Resultado de imagen de medio ambiente escolar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4190" y="3718136"/>
            <a:ext cx="1352597" cy="10187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Resultado de imagen de familia dibujo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95536" y="4365104"/>
            <a:ext cx="1731964" cy="1731964"/>
          </a:xfrm>
          <a:prstGeom prst="rect">
            <a:avLst/>
          </a:prstGeom>
          <a:noFill/>
        </p:spPr>
      </p:pic>
      <p:cxnSp>
        <p:nvCxnSpPr>
          <p:cNvPr id="37" name="36 Conector recto de flecha"/>
          <p:cNvCxnSpPr/>
          <p:nvPr/>
        </p:nvCxnSpPr>
        <p:spPr>
          <a:xfrm>
            <a:off x="1763688" y="3645024"/>
            <a:ext cx="1584176" cy="432048"/>
          </a:xfrm>
          <a:prstGeom prst="straightConnector1">
            <a:avLst/>
          </a:prstGeom>
          <a:ln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38 Conector recto de flecha"/>
          <p:cNvCxnSpPr/>
          <p:nvPr/>
        </p:nvCxnSpPr>
        <p:spPr>
          <a:xfrm flipV="1">
            <a:off x="2195736" y="4653136"/>
            <a:ext cx="1152128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ortar y redondear rectángulo de esquina sencilla 2"/>
          <p:cNvSpPr/>
          <p:nvPr/>
        </p:nvSpPr>
        <p:spPr>
          <a:xfrm>
            <a:off x="184874" y="188640"/>
            <a:ext cx="8851622" cy="6490054"/>
          </a:xfrm>
          <a:prstGeom prst="snip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Rectángulo"/>
          <p:cNvSpPr/>
          <p:nvPr/>
        </p:nvSpPr>
        <p:spPr>
          <a:xfrm>
            <a:off x="467544" y="620688"/>
            <a:ext cx="7488832" cy="5571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dirty="0" smtClean="0">
                <a:latin typeface="Comic Sans MS" pitchFamily="66" charset="0"/>
              </a:rPr>
              <a:t>La Comisión Ambiental es el FORO que sirve para canalizar y poner en común todo aquello que se está trabajando en temas de sostenibilidad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es-ES" sz="2400" dirty="0" smtClean="0">
              <a:latin typeface="Comic Sans MS" pitchFamily="66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dirty="0" smtClean="0">
                <a:latin typeface="Comic Sans MS" pitchFamily="66" charset="0"/>
              </a:rPr>
              <a:t>La “voz cantante” la llevan los </a:t>
            </a:r>
            <a:r>
              <a:rPr lang="es-ES" sz="2400" b="1" dirty="0" smtClean="0">
                <a:latin typeface="Comic Sans MS" pitchFamily="66" charset="0"/>
              </a:rPr>
              <a:t>alumnos</a:t>
            </a:r>
            <a:r>
              <a:rPr lang="es-ES" sz="2400" dirty="0" smtClean="0">
                <a:latin typeface="Comic Sans MS" pitchFamily="66" charset="0"/>
              </a:rPr>
              <a:t> puesto que nuestra METODOLOGÍA está basada en su participación e implicación. Son los principales protagonistas a la hora de investigar y resolver los problemas </a:t>
            </a:r>
            <a:r>
              <a:rPr lang="es-ES" sz="2400" dirty="0" err="1" smtClean="0">
                <a:latin typeface="Comic Sans MS" pitchFamily="66" charset="0"/>
              </a:rPr>
              <a:t>socioambientales</a:t>
            </a:r>
            <a:r>
              <a:rPr lang="es-ES" sz="2400" dirty="0" smtClean="0">
                <a:latin typeface="Comic Sans MS" pitchFamily="66" charset="0"/>
              </a:rPr>
              <a:t> de su entorno 	más cercano.</a:t>
            </a:r>
            <a:endParaRPr lang="es-ES" sz="24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ortar y redondear rectángulo de esquina sencilla 8"/>
          <p:cNvSpPr/>
          <p:nvPr/>
        </p:nvSpPr>
        <p:spPr>
          <a:xfrm>
            <a:off x="184874" y="188640"/>
            <a:ext cx="8851622" cy="6490054"/>
          </a:xfrm>
          <a:prstGeom prst="snip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2" name="Marcador de contenido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089518930"/>
              </p:ext>
            </p:extLst>
          </p:nvPr>
        </p:nvGraphicFramePr>
        <p:xfrm>
          <a:off x="899592" y="548680"/>
          <a:ext cx="7075392" cy="6008588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325338"/>
                <a:gridCol w="4750054"/>
              </a:tblGrid>
              <a:tr h="2676914">
                <a:tc>
                  <a:txBody>
                    <a:bodyPr/>
                    <a:lstStyle/>
                    <a:p>
                      <a:r>
                        <a:rPr lang="es-ES" sz="1600" b="1" dirty="0" smtClean="0"/>
                        <a:t>ALUMNOS</a:t>
                      </a:r>
                      <a:endParaRPr lang="es-E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 b="1" dirty="0" smtClean="0">
                          <a:solidFill>
                            <a:srgbClr val="FF0000"/>
                          </a:solidFill>
                        </a:rPr>
                        <a:t>1º A          </a:t>
                      </a:r>
                      <a:r>
                        <a:rPr lang="es-ES" sz="1600" b="1" baseline="0" dirty="0" smtClean="0">
                          <a:solidFill>
                            <a:srgbClr val="FF0000"/>
                          </a:solidFill>
                        </a:rPr>
                        <a:t>Noemí Arto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 b="1" baseline="0" dirty="0" smtClean="0">
                          <a:solidFill>
                            <a:srgbClr val="FF0000"/>
                          </a:solidFill>
                        </a:rPr>
                        <a:t>1º B          Alba González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 b="1" baseline="0" dirty="0" smtClean="0">
                          <a:solidFill>
                            <a:srgbClr val="FF0000"/>
                          </a:solidFill>
                        </a:rPr>
                        <a:t>1º C          Carlos Llorente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 b="1" baseline="0" dirty="0" smtClean="0">
                          <a:solidFill>
                            <a:srgbClr val="FF0000"/>
                          </a:solidFill>
                        </a:rPr>
                        <a:t>1º D          Andrés Martín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 b="1" baseline="0" dirty="0" smtClean="0">
                          <a:solidFill>
                            <a:srgbClr val="0070C0"/>
                          </a:solidFill>
                        </a:rPr>
                        <a:t>2º A          Hugo Calderón 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 b="1" baseline="0" dirty="0" smtClean="0">
                          <a:solidFill>
                            <a:srgbClr val="0070C0"/>
                          </a:solidFill>
                        </a:rPr>
                        <a:t>2º B          Iván Martínez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 b="1" baseline="0" dirty="0" smtClean="0">
                          <a:solidFill>
                            <a:srgbClr val="0070C0"/>
                          </a:solidFill>
                        </a:rPr>
                        <a:t>2º C          </a:t>
                      </a:r>
                      <a:r>
                        <a:rPr lang="es-ES" sz="1600" b="1" baseline="0" dirty="0" err="1" smtClean="0">
                          <a:solidFill>
                            <a:srgbClr val="0070C0"/>
                          </a:solidFill>
                        </a:rPr>
                        <a:t>Ivinka</a:t>
                      </a:r>
                      <a:r>
                        <a:rPr lang="es-ES" sz="1600" b="1" baseline="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s-ES" sz="1600" b="1" baseline="0" dirty="0" err="1" smtClean="0">
                          <a:solidFill>
                            <a:srgbClr val="0070C0"/>
                          </a:solidFill>
                        </a:rPr>
                        <a:t>Sáiz</a:t>
                      </a:r>
                      <a:endParaRPr lang="es-ES" sz="1600" b="1" baseline="0" dirty="0" smtClean="0">
                        <a:solidFill>
                          <a:srgbClr val="0070C0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 b="1" baseline="0" dirty="0" smtClean="0">
                          <a:solidFill>
                            <a:srgbClr val="0070C0"/>
                          </a:solidFill>
                        </a:rPr>
                        <a:t>2º D          </a:t>
                      </a:r>
                      <a:r>
                        <a:rPr lang="es-ES" sz="1600" b="1" baseline="0" dirty="0" err="1" smtClean="0">
                          <a:solidFill>
                            <a:srgbClr val="0070C0"/>
                          </a:solidFill>
                        </a:rPr>
                        <a:t>Daniele</a:t>
                      </a:r>
                      <a:r>
                        <a:rPr lang="es-ES" sz="1600" b="1" baseline="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s-ES" sz="1600" b="1" baseline="0" dirty="0" err="1" smtClean="0">
                          <a:solidFill>
                            <a:srgbClr val="0070C0"/>
                          </a:solidFill>
                        </a:rPr>
                        <a:t>Speranza</a:t>
                      </a:r>
                      <a:endParaRPr lang="es-ES" sz="1600" b="1" baseline="0" dirty="0" smtClean="0">
                        <a:solidFill>
                          <a:srgbClr val="0070C0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 b="1" baseline="0" dirty="0" smtClean="0">
                          <a:solidFill>
                            <a:srgbClr val="0070C0"/>
                          </a:solidFill>
                        </a:rPr>
                        <a:t>2º PMAR </a:t>
                      </a:r>
                      <a:r>
                        <a:rPr lang="es-ES" sz="1600" b="1" baseline="0" dirty="0" err="1" smtClean="0">
                          <a:solidFill>
                            <a:srgbClr val="0070C0"/>
                          </a:solidFill>
                        </a:rPr>
                        <a:t>Scot</a:t>
                      </a:r>
                      <a:r>
                        <a:rPr lang="es-ES" sz="1600" b="1" baseline="0" dirty="0" smtClean="0">
                          <a:solidFill>
                            <a:srgbClr val="0070C0"/>
                          </a:solidFill>
                        </a:rPr>
                        <a:t> Hernández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 b="1" baseline="0" dirty="0" smtClean="0">
                          <a:solidFill>
                            <a:srgbClr val="00B050"/>
                          </a:solidFill>
                        </a:rPr>
                        <a:t>3º ESO      María Fraile, Diego Merino, Diego                         Pereira, Marcos </a:t>
                      </a:r>
                      <a:r>
                        <a:rPr lang="es-ES" sz="1600" b="1" baseline="0" dirty="0" err="1" smtClean="0">
                          <a:solidFill>
                            <a:srgbClr val="00B050"/>
                          </a:solidFill>
                        </a:rPr>
                        <a:t>Narganes</a:t>
                      </a:r>
                      <a:r>
                        <a:rPr lang="es-ES" sz="1600" b="1" baseline="0" dirty="0" smtClean="0">
                          <a:solidFill>
                            <a:srgbClr val="00B050"/>
                          </a:solidFill>
                        </a:rPr>
                        <a:t> y Paula Martínez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s-ES" sz="16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</a:tr>
              <a:tr h="1201084">
                <a:tc>
                  <a:txBody>
                    <a:bodyPr/>
                    <a:lstStyle/>
                    <a:p>
                      <a:r>
                        <a:rPr lang="es-ES" sz="1600" b="1" dirty="0" smtClean="0"/>
                        <a:t>PROFESORES</a:t>
                      </a:r>
                      <a:endParaRPr lang="es-E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1" baseline="0" dirty="0" smtClean="0">
                          <a:solidFill>
                            <a:schemeClr val="tx1"/>
                          </a:solidFill>
                        </a:rPr>
                        <a:t>Teo </a:t>
                      </a:r>
                      <a:r>
                        <a:rPr lang="es-ES" sz="1600" b="1" baseline="0" dirty="0" err="1" smtClean="0">
                          <a:solidFill>
                            <a:schemeClr val="tx1"/>
                          </a:solidFill>
                        </a:rPr>
                        <a:t>Valbuena</a:t>
                      </a:r>
                      <a:r>
                        <a:rPr lang="es-ES" sz="1600" b="1" baseline="0" dirty="0" smtClean="0">
                          <a:solidFill>
                            <a:schemeClr val="tx1"/>
                          </a:solidFill>
                        </a:rPr>
                        <a:t> (Tutor de 1ºESO)</a:t>
                      </a:r>
                    </a:p>
                    <a:p>
                      <a:r>
                        <a:rPr lang="es-ES" sz="1600" b="1" baseline="0" dirty="0" smtClean="0">
                          <a:solidFill>
                            <a:schemeClr val="tx1"/>
                          </a:solidFill>
                        </a:rPr>
                        <a:t>David Castro (Tutor 1º ESO)</a:t>
                      </a:r>
                    </a:p>
                    <a:p>
                      <a:r>
                        <a:rPr lang="es-ES" sz="1600" b="1" baseline="0" smtClean="0"/>
                        <a:t>Marga </a:t>
                      </a:r>
                      <a:r>
                        <a:rPr lang="es-ES" sz="1600" b="1" baseline="0" smtClean="0"/>
                        <a:t>Mancebo </a:t>
                      </a:r>
                      <a:r>
                        <a:rPr lang="es-ES" sz="1600" b="1" baseline="0" dirty="0" smtClean="0"/>
                        <a:t>(J.D. </a:t>
                      </a:r>
                      <a:r>
                        <a:rPr lang="es-ES" sz="1600" b="1" baseline="0" dirty="0" err="1" smtClean="0"/>
                        <a:t>ByG</a:t>
                      </a:r>
                      <a:r>
                        <a:rPr lang="es-ES" sz="1600" b="1" baseline="0" dirty="0" smtClean="0"/>
                        <a:t>)</a:t>
                      </a:r>
                    </a:p>
                    <a:p>
                      <a:r>
                        <a:rPr lang="es-ES" sz="1600" b="1" baseline="0" dirty="0" smtClean="0"/>
                        <a:t>Elena Fernández</a:t>
                      </a:r>
                    </a:p>
                  </a:txBody>
                  <a:tcPr/>
                </a:tc>
              </a:tr>
              <a:tr h="392399">
                <a:tc>
                  <a:txBody>
                    <a:bodyPr/>
                    <a:lstStyle/>
                    <a:p>
                      <a:r>
                        <a:rPr lang="es-ES" sz="1600" b="1" dirty="0" smtClean="0"/>
                        <a:t>EQUIPO DIRECTIVO</a:t>
                      </a:r>
                      <a:endParaRPr lang="es-E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1" dirty="0" smtClean="0"/>
                        <a:t>Elvira Rodríguez</a:t>
                      </a:r>
                      <a:r>
                        <a:rPr lang="es-ES" sz="1600" b="1" baseline="0" dirty="0" smtClean="0"/>
                        <a:t>  (J Estudios Adjunto)</a:t>
                      </a:r>
                      <a:endParaRPr lang="es-ES" sz="1600" b="1" dirty="0"/>
                    </a:p>
                  </a:txBody>
                  <a:tcPr/>
                </a:tc>
              </a:tr>
              <a:tr h="392399">
                <a:tc>
                  <a:txBody>
                    <a:bodyPr/>
                    <a:lstStyle/>
                    <a:p>
                      <a:r>
                        <a:rPr lang="es-ES" sz="1600" b="1" dirty="0" smtClean="0"/>
                        <a:t>FAMILIAS</a:t>
                      </a:r>
                      <a:endParaRPr lang="es-E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1" dirty="0" smtClean="0"/>
                        <a:t>Sonia </a:t>
                      </a:r>
                      <a:r>
                        <a:rPr lang="es-ES" sz="1600" b="1" dirty="0" err="1" smtClean="0"/>
                        <a:t>Provedo</a:t>
                      </a:r>
                      <a:endParaRPr lang="es-ES" sz="1600" b="1" dirty="0"/>
                    </a:p>
                  </a:txBody>
                  <a:tcPr/>
                </a:tc>
              </a:tr>
              <a:tr h="612787">
                <a:tc>
                  <a:txBody>
                    <a:bodyPr/>
                    <a:lstStyle/>
                    <a:p>
                      <a:r>
                        <a:rPr lang="es-ES" sz="1600" b="1" dirty="0" smtClean="0"/>
                        <a:t>PERSONAL</a:t>
                      </a:r>
                      <a:r>
                        <a:rPr lang="es-ES" sz="1600" b="1" baseline="0" dirty="0" smtClean="0"/>
                        <a:t> LABORAL</a:t>
                      </a:r>
                      <a:endParaRPr lang="es-E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1" dirty="0" smtClean="0"/>
                        <a:t>Maite </a:t>
                      </a:r>
                    </a:p>
                    <a:p>
                      <a:r>
                        <a:rPr lang="es-ES" sz="1600" b="1" dirty="0" smtClean="0"/>
                        <a:t>Paco</a:t>
                      </a:r>
                      <a:endParaRPr lang="es-ES" sz="1600" b="1" dirty="0"/>
                    </a:p>
                  </a:txBody>
                  <a:tcPr/>
                </a:tc>
              </a:tr>
              <a:tr h="392399">
                <a:tc>
                  <a:txBody>
                    <a:bodyPr/>
                    <a:lstStyle/>
                    <a:p>
                      <a:r>
                        <a:rPr lang="es-ES" sz="1600" b="1" dirty="0" smtClean="0"/>
                        <a:t>AYUNTAMIENTO</a:t>
                      </a:r>
                      <a:endParaRPr lang="es-E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1" dirty="0" smtClean="0"/>
                        <a:t>Yolanda</a:t>
                      </a:r>
                      <a:endParaRPr lang="es-ES" sz="1600" b="1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Picture 4" descr="Resultado de imagen de estudiantes dibujo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181780"/>
            <a:ext cx="1638195" cy="152465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Resultado de imagen de profesores dibuj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717032"/>
            <a:ext cx="916268" cy="85276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Imagen relacionad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437112"/>
            <a:ext cx="1196611" cy="62941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Resultado de imagen de familia dibuj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040" y="5157192"/>
            <a:ext cx="651844" cy="651844"/>
          </a:xfrm>
          <a:prstGeom prst="rect">
            <a:avLst/>
          </a:prstGeom>
          <a:noFill/>
        </p:spPr>
      </p:pic>
      <p:pic>
        <p:nvPicPr>
          <p:cNvPr id="7" name="Picture 12" descr="Resultado de imagen de personal de limpieza dibuj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5805264"/>
            <a:ext cx="687783" cy="68778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5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020272" y="5949280"/>
            <a:ext cx="862054" cy="5921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Resultado de imagen de chec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725144"/>
            <a:ext cx="1040768" cy="69384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Resultado de imagen de chec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847" y="2060848"/>
            <a:ext cx="1040768" cy="69384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Resultado de imagen de chec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69793"/>
            <a:ext cx="1040768" cy="69384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4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314879432"/>
              </p:ext>
            </p:extLst>
          </p:nvPr>
        </p:nvGraphicFramePr>
        <p:xfrm>
          <a:off x="276869" y="548680"/>
          <a:ext cx="8424936" cy="6048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0" y="332656"/>
            <a:ext cx="3240360" cy="968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1386" y="228321"/>
            <a:ext cx="3387477" cy="46546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5983" y="1340768"/>
            <a:ext cx="3456384" cy="47891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654" y="241521"/>
            <a:ext cx="2129069" cy="26365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170" name="Picture 2" descr="Resultado de imagen de caja para folios reutilizar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293096"/>
            <a:ext cx="2947620" cy="22107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="" xmlns:p14="http://schemas.microsoft.com/office/powerpoint/2010/main" val="3500738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S" dirty="0" smtClean="0">
                <a:latin typeface="Comic Sans MS" panose="030F0702030302020204" pitchFamily="66" charset="0"/>
              </a:rPr>
              <a:t>Ya hemos hecho algunas cosas pero…aún nos queda mucho camino por andar</a:t>
            </a:r>
          </a:p>
          <a:p>
            <a:pPr marL="0" indent="0">
              <a:buNone/>
            </a:pPr>
            <a:endParaRPr lang="es-ES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s-ES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s-ES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s-ES" dirty="0" smtClean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s-ES" dirty="0" smtClean="0">
                <a:latin typeface="Comic Sans MS" panose="030F0702030302020204" pitchFamily="66" charset="0"/>
              </a:rPr>
              <a:t>¿Por qué es tan importante la </a:t>
            </a:r>
          </a:p>
          <a:p>
            <a:pPr marL="0" indent="0" algn="ctr">
              <a:buNone/>
            </a:pPr>
            <a:r>
              <a:rPr lang="es-ES" dirty="0" smtClean="0">
                <a:latin typeface="Comic Sans MS" panose="030F0702030302020204" pitchFamily="66" charset="0"/>
              </a:rPr>
              <a:t>regla de las tres R? </a:t>
            </a:r>
            <a:endParaRPr lang="es-ES" dirty="0">
              <a:latin typeface="Comic Sans MS" panose="030F0702030302020204" pitchFamily="66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32656"/>
            <a:ext cx="3240360" cy="968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 descr="Resultado de imagen de camino hacia la sostenibilid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4274" y="2780928"/>
            <a:ext cx="4752526" cy="172819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Imagen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4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044" y="418468"/>
            <a:ext cx="4621163" cy="47306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220" name="Picture 4" descr="https://ep02.epimg.net/elpais/imagenes/2017/05/16/ciencia/1494929590_560086_1494946203_noticia_fotograma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923642"/>
            <a:ext cx="4866311" cy="27410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8" name="Imagen 7">
            <a:hlinkClick r:id="rId7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4044" y="117769"/>
            <a:ext cx="4328976" cy="35982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1386196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hlinkClick r:id="rId2"/>
              </a:rPr>
              <a:t>LA REGLA DE LAS </a:t>
            </a:r>
            <a:r>
              <a:rPr lang="es-ES" sz="6000" dirty="0" smtClean="0">
                <a:hlinkClick r:id="rId2"/>
              </a:rPr>
              <a:t>3</a:t>
            </a:r>
            <a:r>
              <a:rPr lang="es-ES" dirty="0" smtClean="0">
                <a:hlinkClick r:id="rId2"/>
              </a:rPr>
              <a:t>R</a:t>
            </a:r>
            <a:endParaRPr lang="es-ES" dirty="0"/>
          </a:p>
        </p:txBody>
      </p:sp>
      <p:pic>
        <p:nvPicPr>
          <p:cNvPr id="7" name="Imagen 6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287" y="1556792"/>
            <a:ext cx="8645425" cy="46866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359811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1º ESO </a:t>
            </a:r>
            <a:r>
              <a:rPr lang="es-ES" dirty="0" smtClean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REDUCIR</a:t>
            </a:r>
            <a:endParaRPr lang="es-ES" dirty="0">
              <a:solidFill>
                <a:srgbClr val="FF0000"/>
              </a:solidFill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s-ES" dirty="0">
                <a:latin typeface="Comic Sans MS" panose="030F0702030302020204" pitchFamily="66" charset="0"/>
                <a:sym typeface="Wingdings" panose="05000000000000000000" pitchFamily="2" charset="2"/>
              </a:rPr>
              <a:t>¿</a:t>
            </a:r>
            <a:r>
              <a:rPr lang="es-ES" dirty="0" smtClean="0">
                <a:latin typeface="Comic Sans MS" panose="030F0702030302020204" pitchFamily="66" charset="0"/>
                <a:sym typeface="Wingdings" panose="05000000000000000000" pitchFamily="2" charset="2"/>
              </a:rPr>
              <a:t>Cómo reducir la cantidad de residuos que generamos en el almuerzo?</a:t>
            </a:r>
          </a:p>
          <a:p>
            <a:pPr marL="0" indent="0">
              <a:buNone/>
            </a:pPr>
            <a:endParaRPr lang="es-ES" dirty="0" smtClean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s-E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l</a:t>
            </a:r>
            <a:r>
              <a:rPr lang="es-E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unes           martes   miércoles     jueves     viernes</a:t>
            </a:r>
          </a:p>
          <a:p>
            <a:pPr marL="0" indent="0">
              <a:buNone/>
            </a:pPr>
            <a:endParaRPr lang="es-ES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s-ES" dirty="0">
              <a:latin typeface="Comic Sans MS" panose="030F0702030302020204" pitchFamily="66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32656"/>
            <a:ext cx="3240360" cy="968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Resultado de imagen de bola de papel albal contaminaciÃ³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91" y="4331021"/>
            <a:ext cx="1778918" cy="10210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Resultado de imagen de bola de papel albal contaminaciÃ³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4365104"/>
            <a:ext cx="1778918" cy="10210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Resultado de imagen de bola de papel albal contaminaciÃ³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6333" y="4399187"/>
            <a:ext cx="1778918" cy="10210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Resultado de imagen de bola de papel albal contaminaciÃ³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696" y="4399187"/>
            <a:ext cx="1778918" cy="10210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Resultado de imagen de bola de papel albal contaminaciÃ³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1317" y="4423392"/>
            <a:ext cx="1778918" cy="10210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Conector recto 4"/>
          <p:cNvCxnSpPr/>
          <p:nvPr/>
        </p:nvCxnSpPr>
        <p:spPr>
          <a:xfrm>
            <a:off x="755576" y="3429000"/>
            <a:ext cx="7474659" cy="2376264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Conector recto 10"/>
          <p:cNvCxnSpPr/>
          <p:nvPr/>
        </p:nvCxnSpPr>
        <p:spPr>
          <a:xfrm flipV="1">
            <a:off x="755576" y="3356992"/>
            <a:ext cx="7474659" cy="2448272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 smtClean="0">
                <a:latin typeface="Comic Sans MS" panose="030F0702030302020204" pitchFamily="66" charset="0"/>
                <a:sym typeface="Wingdings" panose="05000000000000000000" pitchFamily="2" charset="2"/>
              </a:rPr>
              <a:t>	Y </a:t>
            </a:r>
            <a:r>
              <a:rPr lang="es-ES" dirty="0">
                <a:latin typeface="Comic Sans MS" panose="030F0702030302020204" pitchFamily="66" charset="0"/>
                <a:sym typeface="Wingdings" panose="05000000000000000000" pitchFamily="2" charset="2"/>
              </a:rPr>
              <a:t>si envolvemos nuestro almuerzo de un modo diferente, con un sistema que se pueda usar una y otra vez y que, además, diga algo sobre nosotros mismos</a:t>
            </a:r>
            <a:r>
              <a:rPr lang="es-ES" dirty="0" smtClean="0">
                <a:latin typeface="Comic Sans MS" panose="030F0702030302020204" pitchFamily="66" charset="0"/>
                <a:sym typeface="Wingdings" panose="05000000000000000000" pitchFamily="2" charset="2"/>
              </a:rPr>
              <a:t>.</a:t>
            </a:r>
          </a:p>
          <a:p>
            <a:pPr marL="0" indent="0">
              <a:buNone/>
            </a:pPr>
            <a:endParaRPr lang="es-ES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s-ES" dirty="0">
                <a:latin typeface="Comic Sans MS" panose="030F0702030302020204" pitchFamily="66" charset="0"/>
                <a:sym typeface="Wingdings" panose="05000000000000000000" pitchFamily="2" charset="2"/>
              </a:rPr>
              <a:t>	</a:t>
            </a:r>
            <a:r>
              <a:rPr lang="es-ES" dirty="0" smtClean="0">
                <a:latin typeface="Comic Sans MS" panose="030F0702030302020204" pitchFamily="66" charset="0"/>
                <a:sym typeface="Wingdings" panose="05000000000000000000" pitchFamily="2" charset="2"/>
              </a:rPr>
              <a:t>			</a:t>
            </a:r>
            <a:r>
              <a:rPr lang="es-ES" dirty="0" smtClean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1 envase  365 días</a:t>
            </a:r>
            <a:endParaRPr lang="es-ES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32656"/>
            <a:ext cx="3240360" cy="968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 descr="Resultado de imagen de funda ecologica bocata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407" y="3906547"/>
            <a:ext cx="3652019" cy="221961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98285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32656"/>
            <a:ext cx="3240360" cy="968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Resultado de imagen de funda ecologica para bocadillos">
            <a:hlinkClick r:id="rId3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556792"/>
            <a:ext cx="6048672" cy="45365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448646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2º ESO </a:t>
            </a:r>
            <a:r>
              <a:rPr lang="es-ES" dirty="0" smtClean="0">
                <a:solidFill>
                  <a:srgbClr val="0070C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RECICLAR</a:t>
            </a:r>
          </a:p>
          <a:p>
            <a:pPr marL="0" indent="0">
              <a:buNone/>
            </a:pPr>
            <a:r>
              <a:rPr lang="es-ES" dirty="0">
                <a:latin typeface="Comic Sans MS" panose="030F0702030302020204" pitchFamily="66" charset="0"/>
                <a:sym typeface="Wingdings" panose="05000000000000000000" pitchFamily="2" charset="2"/>
              </a:rPr>
              <a:t>¿Cómo </a:t>
            </a:r>
            <a:r>
              <a:rPr lang="es-ES" dirty="0" smtClean="0">
                <a:latin typeface="Comic Sans MS" panose="030F0702030302020204" pitchFamily="66" charset="0"/>
                <a:sym typeface="Wingdings" panose="05000000000000000000" pitchFamily="2" charset="2"/>
              </a:rPr>
              <a:t>concienciar a toda la comunidad educativa sobre el problema de los residuos?</a:t>
            </a:r>
          </a:p>
          <a:p>
            <a:pPr marL="0" indent="0">
              <a:buNone/>
            </a:pPr>
            <a:endParaRPr lang="es-ES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s-ES" dirty="0" smtClean="0">
                <a:latin typeface="Comic Sans MS" panose="030F0702030302020204" pitchFamily="66" charset="0"/>
                <a:sym typeface="Wingdings" panose="05000000000000000000" pitchFamily="2" charset="2"/>
              </a:rPr>
              <a:t>Proponemos un </a:t>
            </a:r>
            <a:r>
              <a:rPr lang="es-ES" dirty="0" smtClean="0">
                <a:latin typeface="Comic Sans MS" panose="030F0702030302020204" pitchFamily="66" charset="0"/>
                <a:sym typeface="Wingdings" panose="05000000000000000000" pitchFamily="2" charset="2"/>
                <a:hlinkClick r:id="rId2" action="ppaction://hlinkfile"/>
              </a:rPr>
              <a:t>concurso de eslóganes</a:t>
            </a:r>
            <a:endParaRPr lang="es-ES" dirty="0" smtClean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s-ES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s-ES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s-ES" dirty="0" smtClean="0">
              <a:solidFill>
                <a:srgbClr val="0070C0"/>
              </a:solidFill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s-ES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32656"/>
            <a:ext cx="3240360" cy="968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Imagen relacionada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20272" y="5170664"/>
            <a:ext cx="1171228" cy="12236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ES" dirty="0" smtClean="0">
                <a:latin typeface="Comic Sans MS" panose="030F0702030302020204" pitchFamily="66" charset="0"/>
              </a:rPr>
              <a:t>¿Y qué mas?</a:t>
            </a:r>
          </a:p>
          <a:p>
            <a:pPr marL="0" indent="0" algn="ctr">
              <a:buNone/>
            </a:pPr>
            <a:endParaRPr lang="es-ES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s-ES" dirty="0">
              <a:latin typeface="Comic Sans MS" panose="030F0702030302020204" pitchFamily="66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32656"/>
            <a:ext cx="3240360" cy="968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Resultado de imagen de tormenta de ide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466176"/>
            <a:ext cx="5904656" cy="39364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170477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231</TotalTime>
  <Words>344</Words>
  <Application>Microsoft Office PowerPoint</Application>
  <PresentationFormat>Presentación en pantalla (4:3)</PresentationFormat>
  <Paragraphs>80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1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LA REGLA DE LAS 3R</vt:lpstr>
      <vt:lpstr>Diapositiva 16</vt:lpstr>
      <vt:lpstr>Diapositiva 17</vt:lpstr>
      <vt:lpstr>Diapositiva 18</vt:lpstr>
      <vt:lpstr>Diapositiva 19</vt:lpstr>
      <vt:lpstr>Diapositiva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vueltas con los residuos</dc:title>
  <dc:creator>Admin</dc:creator>
  <cp:lastModifiedBy>ies</cp:lastModifiedBy>
  <cp:revision>38</cp:revision>
  <dcterms:created xsi:type="dcterms:W3CDTF">2018-05-02T07:50:38Z</dcterms:created>
  <dcterms:modified xsi:type="dcterms:W3CDTF">2018-05-07T13:19:12Z</dcterms:modified>
</cp:coreProperties>
</file>